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xml" ContentType="application/vnd.openxmlformats-officedocument.presentationml.notesSlide+xml"/>
  <Override PartName="/ppt/charts/chart5.xml" ContentType="application/vnd.openxmlformats-officedocument.drawingml.chart+xml"/>
  <Override PartName="/ppt/drawings/drawing1.xml" ContentType="application/vnd.openxmlformats-officedocument.drawingml.chartshape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notesMasterIdLst>
    <p:notesMasterId r:id="rId40"/>
  </p:notesMasterIdLst>
  <p:sldIdLst>
    <p:sldId id="298" r:id="rId2"/>
    <p:sldId id="294" r:id="rId3"/>
    <p:sldId id="293" r:id="rId4"/>
    <p:sldId id="292" r:id="rId5"/>
    <p:sldId id="282" r:id="rId6"/>
    <p:sldId id="283" r:id="rId7"/>
    <p:sldId id="286" r:id="rId8"/>
    <p:sldId id="287" r:id="rId9"/>
    <p:sldId id="288" r:id="rId10"/>
    <p:sldId id="289" r:id="rId11"/>
    <p:sldId id="311" r:id="rId12"/>
    <p:sldId id="260" r:id="rId13"/>
    <p:sldId id="300" r:id="rId14"/>
    <p:sldId id="296" r:id="rId15"/>
    <p:sldId id="297" r:id="rId16"/>
    <p:sldId id="264" r:id="rId17"/>
    <p:sldId id="265" r:id="rId18"/>
    <p:sldId id="266" r:id="rId19"/>
    <p:sldId id="299" r:id="rId20"/>
    <p:sldId id="301" r:id="rId21"/>
    <p:sldId id="302" r:id="rId22"/>
    <p:sldId id="303" r:id="rId23"/>
    <p:sldId id="304" r:id="rId24"/>
    <p:sldId id="312" r:id="rId25"/>
    <p:sldId id="313" r:id="rId26"/>
    <p:sldId id="314" r:id="rId27"/>
    <p:sldId id="267" r:id="rId28"/>
    <p:sldId id="305" r:id="rId29"/>
    <p:sldId id="270" r:id="rId30"/>
    <p:sldId id="315" r:id="rId31"/>
    <p:sldId id="271" r:id="rId32"/>
    <p:sldId id="306" r:id="rId33"/>
    <p:sldId id="273" r:id="rId34"/>
    <p:sldId id="280" r:id="rId35"/>
    <p:sldId id="307" r:id="rId36"/>
    <p:sldId id="308" r:id="rId37"/>
    <p:sldId id="310" r:id="rId38"/>
    <p:sldId id="281" r:id="rId39"/>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603A"/>
    <a:srgbClr val="2CD3B9"/>
    <a:srgbClr val="C04B33"/>
    <a:srgbClr val="26AF1E"/>
    <a:srgbClr val="6C7741"/>
    <a:srgbClr val="AA8139"/>
    <a:srgbClr val="538177"/>
    <a:srgbClr val="008C95"/>
    <a:srgbClr val="FFBC3B"/>
    <a:srgbClr val="BAD0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Açık Stil 3 - Vurgu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16D9F66E-5EB9-4882-86FB-DCBF35E3C3E4}" styleName="Orta Stil 4 - Vurgu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0505E3EF-67EA-436B-97B2-0124C06EBD24}" styleName="Orta Stil 4 - Vurgu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92"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Sayfa1!$B$1</c:f>
              <c:strCache>
                <c:ptCount val="1"/>
                <c:pt idx="0">
                  <c:v>2015</c:v>
                </c:pt>
              </c:strCache>
            </c:strRef>
          </c:tx>
          <c:spPr>
            <a:solidFill>
              <a:schemeClr val="accent1"/>
            </a:solidFill>
            <a:ln>
              <a:noFill/>
            </a:ln>
            <a:effectLst/>
          </c:spPr>
          <c:invertIfNegative val="0"/>
          <c:dPt>
            <c:idx val="0"/>
            <c:invertIfNegative val="0"/>
            <c:bubble3D val="0"/>
            <c:spPr>
              <a:solidFill>
                <a:srgbClr val="00B0F0"/>
              </a:solidFill>
              <a:ln>
                <a:noFill/>
              </a:ln>
              <a:effectLst/>
            </c:spPr>
            <c:extLst>
              <c:ext xmlns:c16="http://schemas.microsoft.com/office/drawing/2014/chart" uri="{C3380CC4-5D6E-409C-BE32-E72D297353CC}">
                <c16:uniqueId val="{00000007-A213-48CA-A360-5FA3EE92B493}"/>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tr-T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Sayfa1!$A$2</c:f>
              <c:strCache>
                <c:ptCount val="1"/>
                <c:pt idx="0">
                  <c:v>BAŞVURU YAPAN</c:v>
                </c:pt>
              </c:strCache>
            </c:strRef>
          </c:cat>
          <c:val>
            <c:numRef>
              <c:f>Sayfa1!$B$2</c:f>
              <c:numCache>
                <c:formatCode>General</c:formatCode>
                <c:ptCount val="1"/>
                <c:pt idx="0">
                  <c:v>2216670</c:v>
                </c:pt>
              </c:numCache>
            </c:numRef>
          </c:val>
          <c:extLst>
            <c:ext xmlns:c16="http://schemas.microsoft.com/office/drawing/2014/chart" uri="{C3380CC4-5D6E-409C-BE32-E72D297353CC}">
              <c16:uniqueId val="{00000000-A213-48CA-A360-5FA3EE92B493}"/>
            </c:ext>
          </c:extLst>
        </c:ser>
        <c:ser>
          <c:idx val="1"/>
          <c:order val="1"/>
          <c:tx>
            <c:strRef>
              <c:f>Sayfa1!$C$1</c:f>
              <c:strCache>
                <c:ptCount val="1"/>
                <c:pt idx="0">
                  <c:v>2016</c:v>
                </c:pt>
              </c:strCache>
            </c:strRef>
          </c:tx>
          <c:spPr>
            <a:solidFill>
              <a:srgbClr val="C04B3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tr-T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Sayfa1!$A$2</c:f>
              <c:strCache>
                <c:ptCount val="1"/>
                <c:pt idx="0">
                  <c:v>BAŞVURU YAPAN</c:v>
                </c:pt>
              </c:strCache>
            </c:strRef>
          </c:cat>
          <c:val>
            <c:numRef>
              <c:f>Sayfa1!$C$2</c:f>
              <c:numCache>
                <c:formatCode>General</c:formatCode>
                <c:ptCount val="1"/>
                <c:pt idx="0">
                  <c:v>2256377</c:v>
                </c:pt>
              </c:numCache>
            </c:numRef>
          </c:val>
          <c:extLst>
            <c:ext xmlns:c16="http://schemas.microsoft.com/office/drawing/2014/chart" uri="{C3380CC4-5D6E-409C-BE32-E72D297353CC}">
              <c16:uniqueId val="{00000001-A213-48CA-A360-5FA3EE92B493}"/>
            </c:ext>
          </c:extLst>
        </c:ser>
        <c:ser>
          <c:idx val="2"/>
          <c:order val="2"/>
          <c:tx>
            <c:strRef>
              <c:f>Sayfa1!$D$1</c:f>
              <c:strCache>
                <c:ptCount val="1"/>
                <c:pt idx="0">
                  <c:v>2017</c:v>
                </c:pt>
              </c:strCache>
            </c:strRef>
          </c:tx>
          <c:spPr>
            <a:solidFill>
              <a:schemeClr val="tx1">
                <a:lumMod val="65000"/>
                <a:lumOff val="3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tr-T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Sayfa1!$A$2</c:f>
              <c:strCache>
                <c:ptCount val="1"/>
                <c:pt idx="0">
                  <c:v>BAŞVURU YAPAN</c:v>
                </c:pt>
              </c:strCache>
            </c:strRef>
          </c:cat>
          <c:val>
            <c:numRef>
              <c:f>Sayfa1!$D$2</c:f>
              <c:numCache>
                <c:formatCode>General</c:formatCode>
                <c:ptCount val="1"/>
                <c:pt idx="0">
                  <c:v>2265844</c:v>
                </c:pt>
              </c:numCache>
            </c:numRef>
          </c:val>
          <c:extLst>
            <c:ext xmlns:c16="http://schemas.microsoft.com/office/drawing/2014/chart" uri="{C3380CC4-5D6E-409C-BE32-E72D297353CC}">
              <c16:uniqueId val="{00000002-A213-48CA-A360-5FA3EE92B493}"/>
            </c:ext>
          </c:extLst>
        </c:ser>
        <c:ser>
          <c:idx val="3"/>
          <c:order val="3"/>
          <c:tx>
            <c:strRef>
              <c:f>Sayfa1!$E$1</c:f>
              <c:strCache>
                <c:ptCount val="1"/>
                <c:pt idx="0">
                  <c:v>2018</c:v>
                </c:pt>
              </c:strCache>
            </c:strRef>
          </c:tx>
          <c:spPr>
            <a:solidFill>
              <a:srgbClr val="26AF1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tr-T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Sayfa1!$A$2</c:f>
              <c:strCache>
                <c:ptCount val="1"/>
                <c:pt idx="0">
                  <c:v>BAŞVURU YAPAN</c:v>
                </c:pt>
              </c:strCache>
            </c:strRef>
          </c:cat>
          <c:val>
            <c:numRef>
              <c:f>Sayfa1!$E$2</c:f>
              <c:numCache>
                <c:formatCode>General</c:formatCode>
                <c:ptCount val="1"/>
                <c:pt idx="0">
                  <c:v>2381412</c:v>
                </c:pt>
              </c:numCache>
            </c:numRef>
          </c:val>
          <c:extLst>
            <c:ext xmlns:c16="http://schemas.microsoft.com/office/drawing/2014/chart" uri="{C3380CC4-5D6E-409C-BE32-E72D297353CC}">
              <c16:uniqueId val="{00000003-A213-48CA-A360-5FA3EE92B493}"/>
            </c:ext>
          </c:extLst>
        </c:ser>
        <c:ser>
          <c:idx val="4"/>
          <c:order val="4"/>
          <c:tx>
            <c:strRef>
              <c:f>Sayfa1!$F$1</c:f>
              <c:strCache>
                <c:ptCount val="1"/>
                <c:pt idx="0">
                  <c:v>2019</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tr-T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Sayfa1!$A$2</c:f>
              <c:strCache>
                <c:ptCount val="1"/>
                <c:pt idx="0">
                  <c:v>BAŞVURU YAPAN</c:v>
                </c:pt>
              </c:strCache>
            </c:strRef>
          </c:cat>
          <c:val>
            <c:numRef>
              <c:f>Sayfa1!$F$2</c:f>
              <c:numCache>
                <c:formatCode>General</c:formatCode>
                <c:ptCount val="1"/>
                <c:pt idx="0">
                  <c:v>2528031</c:v>
                </c:pt>
              </c:numCache>
            </c:numRef>
          </c:val>
          <c:extLst>
            <c:ext xmlns:c16="http://schemas.microsoft.com/office/drawing/2014/chart" uri="{C3380CC4-5D6E-409C-BE32-E72D297353CC}">
              <c16:uniqueId val="{00000004-A213-48CA-A360-5FA3EE92B493}"/>
            </c:ext>
          </c:extLst>
        </c:ser>
        <c:ser>
          <c:idx val="5"/>
          <c:order val="5"/>
          <c:tx>
            <c:strRef>
              <c:f>Sayfa1!$G$1</c:f>
              <c:strCache>
                <c:ptCount val="1"/>
                <c:pt idx="0">
                  <c:v>2020</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tr-T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Sayfa1!$A$2</c:f>
              <c:strCache>
                <c:ptCount val="1"/>
                <c:pt idx="0">
                  <c:v>BAŞVURU YAPAN</c:v>
                </c:pt>
              </c:strCache>
            </c:strRef>
          </c:cat>
          <c:val>
            <c:numRef>
              <c:f>Sayfa1!$G$2</c:f>
              <c:numCache>
                <c:formatCode>General</c:formatCode>
                <c:ptCount val="1"/>
                <c:pt idx="0">
                  <c:v>2436958</c:v>
                </c:pt>
              </c:numCache>
            </c:numRef>
          </c:val>
          <c:extLst>
            <c:ext xmlns:c16="http://schemas.microsoft.com/office/drawing/2014/chart" uri="{C3380CC4-5D6E-409C-BE32-E72D297353CC}">
              <c16:uniqueId val="{00000005-A213-48CA-A360-5FA3EE92B493}"/>
            </c:ext>
          </c:extLst>
        </c:ser>
        <c:ser>
          <c:idx val="6"/>
          <c:order val="6"/>
          <c:tx>
            <c:strRef>
              <c:f>Sayfa1!$H$1</c:f>
              <c:strCache>
                <c:ptCount val="1"/>
                <c:pt idx="0">
                  <c:v>2021</c:v>
                </c:pt>
              </c:strCache>
            </c:strRef>
          </c:tx>
          <c:spPr>
            <a:solidFill>
              <a:schemeClr val="accent1">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tr-T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Sayfa1!$A$2</c:f>
              <c:strCache>
                <c:ptCount val="1"/>
                <c:pt idx="0">
                  <c:v>BAŞVURU YAPAN</c:v>
                </c:pt>
              </c:strCache>
            </c:strRef>
          </c:cat>
          <c:val>
            <c:numRef>
              <c:f>Sayfa1!$H$2</c:f>
              <c:numCache>
                <c:formatCode>General</c:formatCode>
                <c:ptCount val="1"/>
                <c:pt idx="0">
                  <c:v>2426554</c:v>
                </c:pt>
              </c:numCache>
            </c:numRef>
          </c:val>
          <c:extLst>
            <c:ext xmlns:c16="http://schemas.microsoft.com/office/drawing/2014/chart" uri="{C3380CC4-5D6E-409C-BE32-E72D297353CC}">
              <c16:uniqueId val="{00000006-A213-48CA-A360-5FA3EE92B493}"/>
            </c:ext>
          </c:extLst>
        </c:ser>
        <c:dLbls>
          <c:showLegendKey val="0"/>
          <c:showVal val="1"/>
          <c:showCatName val="0"/>
          <c:showSerName val="0"/>
          <c:showPercent val="0"/>
          <c:showBubbleSize val="0"/>
        </c:dLbls>
        <c:gapWidth val="219"/>
        <c:overlap val="-27"/>
        <c:axId val="108217472"/>
        <c:axId val="108219008"/>
      </c:barChart>
      <c:catAx>
        <c:axId val="1082174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solidFill>
                <a:effectLst>
                  <a:outerShdw blurRad="38100" dist="38100" dir="2700000" algn="tl">
                    <a:srgbClr val="000000">
                      <a:alpha val="43137"/>
                    </a:srgbClr>
                  </a:outerShdw>
                </a:effectLst>
                <a:latin typeface="+mn-lt"/>
                <a:ea typeface="+mn-ea"/>
                <a:cs typeface="+mn-cs"/>
              </a:defRPr>
            </a:pPr>
            <a:endParaRPr lang="tr-TR"/>
          </a:p>
        </c:txPr>
        <c:crossAx val="108219008"/>
        <c:crosses val="autoZero"/>
        <c:auto val="1"/>
        <c:lblAlgn val="ctr"/>
        <c:lblOffset val="100"/>
        <c:noMultiLvlLbl val="0"/>
      </c:catAx>
      <c:valAx>
        <c:axId val="1082190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tr-TR"/>
          </a:p>
        </c:txPr>
        <c:crossAx val="1082174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1" i="0" u="none" strike="noStrike" kern="1200" baseline="0">
              <a:solidFill>
                <a:schemeClr val="tx1"/>
              </a:solidFill>
              <a:effectLst>
                <a:outerShdw blurRad="38100" dist="38100" dir="2700000" algn="tl">
                  <a:srgbClr val="000000">
                    <a:alpha val="43137"/>
                  </a:srgbClr>
                </a:outerShdw>
              </a:effectLst>
              <a:latin typeface="+mn-lt"/>
              <a:ea typeface="+mn-ea"/>
              <a:cs typeface="+mn-cs"/>
            </a:defRPr>
          </a:pPr>
          <a:endParaRPr lang="tr-TR"/>
        </a:p>
      </c:txPr>
    </c:legend>
    <c:plotVisOnly val="1"/>
    <c:dispBlanksAs val="gap"/>
    <c:showDLblsOverMax val="0"/>
  </c:chart>
  <c:spPr>
    <a:noFill/>
    <a:ln>
      <a:noFill/>
    </a:ln>
    <a:effectLst/>
  </c:spPr>
  <c:txPr>
    <a:bodyPr/>
    <a:lstStyle/>
    <a:p>
      <a:pPr>
        <a:defRPr/>
      </a:pPr>
      <a:endParaRPr lang="tr-T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Sayfa1!$B$1</c:f>
              <c:strCache>
                <c:ptCount val="1"/>
                <c:pt idx="0">
                  <c:v>2015</c:v>
                </c:pt>
              </c:strCache>
            </c:strRef>
          </c:tx>
          <c:spPr>
            <a:solidFill>
              <a:schemeClr val="accent1"/>
            </a:solidFill>
            <a:ln>
              <a:noFill/>
            </a:ln>
            <a:effectLst/>
          </c:spPr>
          <c:invertIfNegative val="0"/>
          <c:dPt>
            <c:idx val="0"/>
            <c:invertIfNegative val="0"/>
            <c:bubble3D val="0"/>
            <c:spPr>
              <a:solidFill>
                <a:srgbClr val="00B0F0"/>
              </a:solidFill>
              <a:ln>
                <a:noFill/>
              </a:ln>
              <a:effectLst/>
            </c:spPr>
            <c:extLst>
              <c:ext xmlns:c16="http://schemas.microsoft.com/office/drawing/2014/chart" uri="{C3380CC4-5D6E-409C-BE32-E72D297353CC}">
                <c16:uniqueId val="{00000007-A213-48CA-A360-5FA3EE92B493}"/>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tr-T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Sayfa1!$A$2</c:f>
              <c:strCache>
                <c:ptCount val="1"/>
                <c:pt idx="0">
                  <c:v>SON SINIF BAŞVURU YAPAN</c:v>
                </c:pt>
              </c:strCache>
            </c:strRef>
          </c:cat>
          <c:val>
            <c:numRef>
              <c:f>Sayfa1!$B$2</c:f>
              <c:numCache>
                <c:formatCode>General</c:formatCode>
                <c:ptCount val="1"/>
                <c:pt idx="0">
                  <c:v>891090</c:v>
                </c:pt>
              </c:numCache>
            </c:numRef>
          </c:val>
          <c:extLst>
            <c:ext xmlns:c16="http://schemas.microsoft.com/office/drawing/2014/chart" uri="{C3380CC4-5D6E-409C-BE32-E72D297353CC}">
              <c16:uniqueId val="{00000000-A213-48CA-A360-5FA3EE92B493}"/>
            </c:ext>
          </c:extLst>
        </c:ser>
        <c:ser>
          <c:idx val="1"/>
          <c:order val="1"/>
          <c:tx>
            <c:strRef>
              <c:f>Sayfa1!$C$1</c:f>
              <c:strCache>
                <c:ptCount val="1"/>
                <c:pt idx="0">
                  <c:v>2016</c:v>
                </c:pt>
              </c:strCache>
            </c:strRef>
          </c:tx>
          <c:spPr>
            <a:solidFill>
              <a:srgbClr val="C04B3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tr-T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Sayfa1!$A$2</c:f>
              <c:strCache>
                <c:ptCount val="1"/>
                <c:pt idx="0">
                  <c:v>SON SINIF BAŞVURU YAPAN</c:v>
                </c:pt>
              </c:strCache>
            </c:strRef>
          </c:cat>
          <c:val>
            <c:numRef>
              <c:f>Sayfa1!$C$2</c:f>
              <c:numCache>
                <c:formatCode>General</c:formatCode>
                <c:ptCount val="1"/>
                <c:pt idx="0">
                  <c:v>950156</c:v>
                </c:pt>
              </c:numCache>
            </c:numRef>
          </c:val>
          <c:extLst>
            <c:ext xmlns:c16="http://schemas.microsoft.com/office/drawing/2014/chart" uri="{C3380CC4-5D6E-409C-BE32-E72D297353CC}">
              <c16:uniqueId val="{00000001-A213-48CA-A360-5FA3EE92B493}"/>
            </c:ext>
          </c:extLst>
        </c:ser>
        <c:ser>
          <c:idx val="2"/>
          <c:order val="2"/>
          <c:tx>
            <c:strRef>
              <c:f>Sayfa1!$D$1</c:f>
              <c:strCache>
                <c:ptCount val="1"/>
                <c:pt idx="0">
                  <c:v>2017</c:v>
                </c:pt>
              </c:strCache>
            </c:strRef>
          </c:tx>
          <c:spPr>
            <a:solidFill>
              <a:schemeClr val="tx1">
                <a:lumMod val="65000"/>
                <a:lumOff val="3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tr-T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Sayfa1!$A$2</c:f>
              <c:strCache>
                <c:ptCount val="1"/>
                <c:pt idx="0">
                  <c:v>SON SINIF BAŞVURU YAPAN</c:v>
                </c:pt>
              </c:strCache>
            </c:strRef>
          </c:cat>
          <c:val>
            <c:numRef>
              <c:f>Sayfa1!$D$2</c:f>
              <c:numCache>
                <c:formatCode>General</c:formatCode>
                <c:ptCount val="1"/>
                <c:pt idx="0">
                  <c:v>960410</c:v>
                </c:pt>
              </c:numCache>
            </c:numRef>
          </c:val>
          <c:extLst>
            <c:ext xmlns:c16="http://schemas.microsoft.com/office/drawing/2014/chart" uri="{C3380CC4-5D6E-409C-BE32-E72D297353CC}">
              <c16:uniqueId val="{00000002-A213-48CA-A360-5FA3EE92B493}"/>
            </c:ext>
          </c:extLst>
        </c:ser>
        <c:ser>
          <c:idx val="3"/>
          <c:order val="3"/>
          <c:tx>
            <c:strRef>
              <c:f>Sayfa1!$E$1</c:f>
              <c:strCache>
                <c:ptCount val="1"/>
                <c:pt idx="0">
                  <c:v>2018</c:v>
                </c:pt>
              </c:strCache>
            </c:strRef>
          </c:tx>
          <c:spPr>
            <a:solidFill>
              <a:srgbClr val="26AF1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tr-T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Sayfa1!$A$2</c:f>
              <c:strCache>
                <c:ptCount val="1"/>
                <c:pt idx="0">
                  <c:v>SON SINIF BAŞVURU YAPAN</c:v>
                </c:pt>
              </c:strCache>
            </c:strRef>
          </c:cat>
          <c:val>
            <c:numRef>
              <c:f>Sayfa1!$E$2</c:f>
              <c:numCache>
                <c:formatCode>General</c:formatCode>
                <c:ptCount val="1"/>
                <c:pt idx="0">
                  <c:v>954353</c:v>
                </c:pt>
              </c:numCache>
            </c:numRef>
          </c:val>
          <c:extLst>
            <c:ext xmlns:c16="http://schemas.microsoft.com/office/drawing/2014/chart" uri="{C3380CC4-5D6E-409C-BE32-E72D297353CC}">
              <c16:uniqueId val="{00000003-A213-48CA-A360-5FA3EE92B493}"/>
            </c:ext>
          </c:extLst>
        </c:ser>
        <c:ser>
          <c:idx val="4"/>
          <c:order val="4"/>
          <c:tx>
            <c:strRef>
              <c:f>Sayfa1!$F$1</c:f>
              <c:strCache>
                <c:ptCount val="1"/>
                <c:pt idx="0">
                  <c:v>2019</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tr-T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Sayfa1!$A$2</c:f>
              <c:strCache>
                <c:ptCount val="1"/>
                <c:pt idx="0">
                  <c:v>SON SINIF BAŞVURU YAPAN</c:v>
                </c:pt>
              </c:strCache>
            </c:strRef>
          </c:cat>
          <c:val>
            <c:numRef>
              <c:f>Sayfa1!$F$2</c:f>
              <c:numCache>
                <c:formatCode>General</c:formatCode>
                <c:ptCount val="1"/>
                <c:pt idx="0">
                  <c:v>983701</c:v>
                </c:pt>
              </c:numCache>
            </c:numRef>
          </c:val>
          <c:extLst>
            <c:ext xmlns:c16="http://schemas.microsoft.com/office/drawing/2014/chart" uri="{C3380CC4-5D6E-409C-BE32-E72D297353CC}">
              <c16:uniqueId val="{00000004-A213-48CA-A360-5FA3EE92B493}"/>
            </c:ext>
          </c:extLst>
        </c:ser>
        <c:ser>
          <c:idx val="5"/>
          <c:order val="5"/>
          <c:tx>
            <c:strRef>
              <c:f>Sayfa1!$G$1</c:f>
              <c:strCache>
                <c:ptCount val="1"/>
                <c:pt idx="0">
                  <c:v>2020</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tr-T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Sayfa1!$A$2</c:f>
              <c:strCache>
                <c:ptCount val="1"/>
                <c:pt idx="0">
                  <c:v>SON SINIF BAŞVURU YAPAN</c:v>
                </c:pt>
              </c:strCache>
            </c:strRef>
          </c:cat>
          <c:val>
            <c:numRef>
              <c:f>Sayfa1!$G$2</c:f>
              <c:numCache>
                <c:formatCode>General</c:formatCode>
                <c:ptCount val="1"/>
                <c:pt idx="0">
                  <c:v>894178</c:v>
                </c:pt>
              </c:numCache>
            </c:numRef>
          </c:val>
          <c:extLst>
            <c:ext xmlns:c16="http://schemas.microsoft.com/office/drawing/2014/chart" uri="{C3380CC4-5D6E-409C-BE32-E72D297353CC}">
              <c16:uniqueId val="{00000005-A213-48CA-A360-5FA3EE92B493}"/>
            </c:ext>
          </c:extLst>
        </c:ser>
        <c:ser>
          <c:idx val="6"/>
          <c:order val="6"/>
          <c:tx>
            <c:strRef>
              <c:f>Sayfa1!$H$1</c:f>
              <c:strCache>
                <c:ptCount val="1"/>
                <c:pt idx="0">
                  <c:v>2021</c:v>
                </c:pt>
              </c:strCache>
            </c:strRef>
          </c:tx>
          <c:spPr>
            <a:solidFill>
              <a:schemeClr val="accent1">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tr-T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Sayfa1!$A$2</c:f>
              <c:strCache>
                <c:ptCount val="1"/>
                <c:pt idx="0">
                  <c:v>SON SINIF BAŞVURU YAPAN</c:v>
                </c:pt>
              </c:strCache>
            </c:strRef>
          </c:cat>
          <c:val>
            <c:numRef>
              <c:f>Sayfa1!$H$2</c:f>
              <c:numCache>
                <c:formatCode>General</c:formatCode>
                <c:ptCount val="1"/>
                <c:pt idx="0">
                  <c:v>936108</c:v>
                </c:pt>
              </c:numCache>
            </c:numRef>
          </c:val>
          <c:extLst>
            <c:ext xmlns:c16="http://schemas.microsoft.com/office/drawing/2014/chart" uri="{C3380CC4-5D6E-409C-BE32-E72D297353CC}">
              <c16:uniqueId val="{00000006-A213-48CA-A360-5FA3EE92B493}"/>
            </c:ext>
          </c:extLst>
        </c:ser>
        <c:dLbls>
          <c:showLegendKey val="0"/>
          <c:showVal val="1"/>
          <c:showCatName val="0"/>
          <c:showSerName val="0"/>
          <c:showPercent val="0"/>
          <c:showBubbleSize val="0"/>
        </c:dLbls>
        <c:gapWidth val="219"/>
        <c:overlap val="-27"/>
        <c:axId val="130292736"/>
        <c:axId val="130306816"/>
      </c:barChart>
      <c:catAx>
        <c:axId val="1302927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solidFill>
                <a:effectLst>
                  <a:outerShdw blurRad="38100" dist="38100" dir="2700000" algn="tl">
                    <a:srgbClr val="000000">
                      <a:alpha val="43137"/>
                    </a:srgbClr>
                  </a:outerShdw>
                </a:effectLst>
                <a:latin typeface="+mn-lt"/>
                <a:ea typeface="+mn-ea"/>
                <a:cs typeface="+mn-cs"/>
              </a:defRPr>
            </a:pPr>
            <a:endParaRPr lang="tr-TR"/>
          </a:p>
        </c:txPr>
        <c:crossAx val="130306816"/>
        <c:crosses val="autoZero"/>
        <c:auto val="1"/>
        <c:lblAlgn val="ctr"/>
        <c:lblOffset val="100"/>
        <c:noMultiLvlLbl val="0"/>
      </c:catAx>
      <c:valAx>
        <c:axId val="1303068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tr-TR"/>
          </a:p>
        </c:txPr>
        <c:crossAx val="1302927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1" i="0" u="none" strike="noStrike" kern="1200" baseline="0">
              <a:solidFill>
                <a:schemeClr val="tx1"/>
              </a:solidFill>
              <a:effectLst>
                <a:outerShdw blurRad="38100" dist="38100" dir="2700000" algn="tl">
                  <a:srgbClr val="000000">
                    <a:alpha val="43137"/>
                  </a:srgbClr>
                </a:outerShdw>
              </a:effectLst>
              <a:latin typeface="+mn-lt"/>
              <a:ea typeface="+mn-ea"/>
              <a:cs typeface="+mn-cs"/>
            </a:defRPr>
          </a:pPr>
          <a:endParaRPr lang="tr-TR"/>
        </a:p>
      </c:txPr>
    </c:legend>
    <c:plotVisOnly val="1"/>
    <c:dispBlanksAs val="gap"/>
    <c:showDLblsOverMax val="0"/>
  </c:chart>
  <c:spPr>
    <a:noFill/>
    <a:ln>
      <a:noFill/>
    </a:ln>
    <a:effectLst/>
  </c:spPr>
  <c:txPr>
    <a:bodyPr/>
    <a:lstStyle/>
    <a:p>
      <a:pPr>
        <a:defRPr/>
      </a:pPr>
      <a:endParaRPr lang="tr-T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Sayfa1!$B$1</c:f>
              <c:strCache>
                <c:ptCount val="1"/>
                <c:pt idx="0">
                  <c:v>2015</c:v>
                </c:pt>
              </c:strCache>
            </c:strRef>
          </c:tx>
          <c:spPr>
            <a:solidFill>
              <a:schemeClr val="accent1"/>
            </a:solidFill>
            <a:ln>
              <a:noFill/>
            </a:ln>
            <a:effectLst/>
          </c:spPr>
          <c:invertIfNegative val="0"/>
          <c:dPt>
            <c:idx val="0"/>
            <c:invertIfNegative val="0"/>
            <c:bubble3D val="0"/>
            <c:spPr>
              <a:solidFill>
                <a:srgbClr val="00B0F0"/>
              </a:solidFill>
              <a:ln>
                <a:noFill/>
              </a:ln>
              <a:effectLst/>
            </c:spPr>
            <c:extLst>
              <c:ext xmlns:c16="http://schemas.microsoft.com/office/drawing/2014/chart" uri="{C3380CC4-5D6E-409C-BE32-E72D297353CC}">
                <c16:uniqueId val="{00000007-A213-48CA-A360-5FA3EE92B493}"/>
              </c:ext>
            </c:extLst>
          </c:dPt>
          <c:dPt>
            <c:idx val="1"/>
            <c:invertIfNegative val="0"/>
            <c:bubble3D val="0"/>
            <c:spPr>
              <a:solidFill>
                <a:srgbClr val="00B0F0"/>
              </a:solidFill>
              <a:ln>
                <a:noFill/>
              </a:ln>
              <a:effectLst/>
            </c:spPr>
            <c:extLst>
              <c:ext xmlns:c16="http://schemas.microsoft.com/office/drawing/2014/chart" uri="{C3380CC4-5D6E-409C-BE32-E72D297353CC}">
                <c16:uniqueId val="{00000000-BEA7-4D08-BC63-E75F9E47DE29}"/>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tr-T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Sayfa1!$A$2:$A$3</c:f>
              <c:strCache>
                <c:ptCount val="2"/>
                <c:pt idx="0">
                  <c:v>LİSANS KONTENJAN</c:v>
                </c:pt>
                <c:pt idx="1">
                  <c:v>LİNSANS YERLEŞEN</c:v>
                </c:pt>
              </c:strCache>
            </c:strRef>
          </c:cat>
          <c:val>
            <c:numRef>
              <c:f>Sayfa1!$B$2:$B$3</c:f>
              <c:numCache>
                <c:formatCode>General</c:formatCode>
                <c:ptCount val="2"/>
                <c:pt idx="0">
                  <c:v>436484</c:v>
                </c:pt>
                <c:pt idx="1">
                  <c:v>417714</c:v>
                </c:pt>
              </c:numCache>
            </c:numRef>
          </c:val>
          <c:extLst>
            <c:ext xmlns:c16="http://schemas.microsoft.com/office/drawing/2014/chart" uri="{C3380CC4-5D6E-409C-BE32-E72D297353CC}">
              <c16:uniqueId val="{00000000-A213-48CA-A360-5FA3EE92B493}"/>
            </c:ext>
          </c:extLst>
        </c:ser>
        <c:ser>
          <c:idx val="1"/>
          <c:order val="1"/>
          <c:tx>
            <c:strRef>
              <c:f>Sayfa1!$C$1</c:f>
              <c:strCache>
                <c:ptCount val="1"/>
                <c:pt idx="0">
                  <c:v>2016</c:v>
                </c:pt>
              </c:strCache>
            </c:strRef>
          </c:tx>
          <c:spPr>
            <a:solidFill>
              <a:srgbClr val="C04B33"/>
            </a:solidFill>
            <a:ln>
              <a:noFill/>
            </a:ln>
            <a:effectLst/>
          </c:spPr>
          <c:invertIfNegative val="0"/>
          <c:dLbls>
            <c:dLbl>
              <c:idx val="1"/>
              <c:layout>
                <c:manualLayout>
                  <c:x val="0"/>
                  <c:y val="-1.70724883403810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1E9-4D0C-ABE2-7222549C542B}"/>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tr-T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Sayfa1!$A$2:$A$3</c:f>
              <c:strCache>
                <c:ptCount val="2"/>
                <c:pt idx="0">
                  <c:v>LİSANS KONTENJAN</c:v>
                </c:pt>
                <c:pt idx="1">
                  <c:v>LİNSANS YERLEŞEN</c:v>
                </c:pt>
              </c:strCache>
            </c:strRef>
          </c:cat>
          <c:val>
            <c:numRef>
              <c:f>Sayfa1!$C$2:$C$3</c:f>
              <c:numCache>
                <c:formatCode>General</c:formatCode>
                <c:ptCount val="2"/>
                <c:pt idx="0">
                  <c:v>449018</c:v>
                </c:pt>
                <c:pt idx="1">
                  <c:v>423479</c:v>
                </c:pt>
              </c:numCache>
            </c:numRef>
          </c:val>
          <c:extLst>
            <c:ext xmlns:c16="http://schemas.microsoft.com/office/drawing/2014/chart" uri="{C3380CC4-5D6E-409C-BE32-E72D297353CC}">
              <c16:uniqueId val="{00000001-A213-48CA-A360-5FA3EE92B493}"/>
            </c:ext>
          </c:extLst>
        </c:ser>
        <c:ser>
          <c:idx val="2"/>
          <c:order val="2"/>
          <c:tx>
            <c:strRef>
              <c:f>Sayfa1!$D$1</c:f>
              <c:strCache>
                <c:ptCount val="1"/>
                <c:pt idx="0">
                  <c:v>2017</c:v>
                </c:pt>
              </c:strCache>
            </c:strRef>
          </c:tx>
          <c:spPr>
            <a:solidFill>
              <a:schemeClr val="tx1">
                <a:lumMod val="65000"/>
                <a:lumOff val="3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tr-T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Sayfa1!$A$2:$A$3</c:f>
              <c:strCache>
                <c:ptCount val="2"/>
                <c:pt idx="0">
                  <c:v>LİSANS KONTENJAN</c:v>
                </c:pt>
                <c:pt idx="1">
                  <c:v>LİNSANS YERLEŞEN</c:v>
                </c:pt>
              </c:strCache>
            </c:strRef>
          </c:cat>
          <c:val>
            <c:numRef>
              <c:f>Sayfa1!$D$2:$D$3</c:f>
              <c:numCache>
                <c:formatCode>General</c:formatCode>
                <c:ptCount val="2"/>
                <c:pt idx="0">
                  <c:v>473767</c:v>
                </c:pt>
                <c:pt idx="1">
                  <c:v>422946</c:v>
                </c:pt>
              </c:numCache>
            </c:numRef>
          </c:val>
          <c:extLst>
            <c:ext xmlns:c16="http://schemas.microsoft.com/office/drawing/2014/chart" uri="{C3380CC4-5D6E-409C-BE32-E72D297353CC}">
              <c16:uniqueId val="{00000002-A213-48CA-A360-5FA3EE92B493}"/>
            </c:ext>
          </c:extLst>
        </c:ser>
        <c:ser>
          <c:idx val="3"/>
          <c:order val="3"/>
          <c:tx>
            <c:strRef>
              <c:f>Sayfa1!$E$1</c:f>
              <c:strCache>
                <c:ptCount val="1"/>
                <c:pt idx="0">
                  <c:v>2018</c:v>
                </c:pt>
              </c:strCache>
            </c:strRef>
          </c:tx>
          <c:spPr>
            <a:solidFill>
              <a:srgbClr val="26AF1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tr-T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Sayfa1!$A$2:$A$3</c:f>
              <c:strCache>
                <c:ptCount val="2"/>
                <c:pt idx="0">
                  <c:v>LİSANS KONTENJAN</c:v>
                </c:pt>
                <c:pt idx="1">
                  <c:v>LİNSANS YERLEŞEN</c:v>
                </c:pt>
              </c:strCache>
            </c:strRef>
          </c:cat>
          <c:val>
            <c:numRef>
              <c:f>Sayfa1!$E$2:$E$3</c:f>
              <c:numCache>
                <c:formatCode>General</c:formatCode>
                <c:ptCount val="2"/>
                <c:pt idx="0">
                  <c:v>484631</c:v>
                </c:pt>
                <c:pt idx="1">
                  <c:v>394945</c:v>
                </c:pt>
              </c:numCache>
            </c:numRef>
          </c:val>
          <c:extLst>
            <c:ext xmlns:c16="http://schemas.microsoft.com/office/drawing/2014/chart" uri="{C3380CC4-5D6E-409C-BE32-E72D297353CC}">
              <c16:uniqueId val="{00000003-A213-48CA-A360-5FA3EE92B493}"/>
            </c:ext>
          </c:extLst>
        </c:ser>
        <c:ser>
          <c:idx val="4"/>
          <c:order val="4"/>
          <c:tx>
            <c:strRef>
              <c:f>Sayfa1!$F$1</c:f>
              <c:strCache>
                <c:ptCount val="1"/>
                <c:pt idx="0">
                  <c:v>2019</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tr-T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Sayfa1!$A$2:$A$3</c:f>
              <c:strCache>
                <c:ptCount val="2"/>
                <c:pt idx="0">
                  <c:v>LİSANS KONTENJAN</c:v>
                </c:pt>
                <c:pt idx="1">
                  <c:v>LİNSANS YERLEŞEN</c:v>
                </c:pt>
              </c:strCache>
            </c:strRef>
          </c:cat>
          <c:val>
            <c:numRef>
              <c:f>Sayfa1!$F$2:$F$3</c:f>
              <c:numCache>
                <c:formatCode>General</c:formatCode>
                <c:ptCount val="2"/>
                <c:pt idx="0">
                  <c:v>447754</c:v>
                </c:pt>
                <c:pt idx="1">
                  <c:v>409587</c:v>
                </c:pt>
              </c:numCache>
            </c:numRef>
          </c:val>
          <c:extLst>
            <c:ext xmlns:c16="http://schemas.microsoft.com/office/drawing/2014/chart" uri="{C3380CC4-5D6E-409C-BE32-E72D297353CC}">
              <c16:uniqueId val="{00000004-A213-48CA-A360-5FA3EE92B493}"/>
            </c:ext>
          </c:extLst>
        </c:ser>
        <c:ser>
          <c:idx val="5"/>
          <c:order val="5"/>
          <c:tx>
            <c:strRef>
              <c:f>Sayfa1!$G$1</c:f>
              <c:strCache>
                <c:ptCount val="1"/>
                <c:pt idx="0">
                  <c:v>2020</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tr-T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Sayfa1!$A$2:$A$3</c:f>
              <c:strCache>
                <c:ptCount val="2"/>
                <c:pt idx="0">
                  <c:v>LİSANS KONTENJAN</c:v>
                </c:pt>
                <c:pt idx="1">
                  <c:v>LİNSANS YERLEŞEN</c:v>
                </c:pt>
              </c:strCache>
            </c:strRef>
          </c:cat>
          <c:val>
            <c:numRef>
              <c:f>Sayfa1!$G$2:$G$3</c:f>
              <c:numCache>
                <c:formatCode>General</c:formatCode>
                <c:ptCount val="2"/>
                <c:pt idx="0">
                  <c:v>458049</c:v>
                </c:pt>
                <c:pt idx="1">
                  <c:v>431380</c:v>
                </c:pt>
              </c:numCache>
            </c:numRef>
          </c:val>
          <c:extLst>
            <c:ext xmlns:c16="http://schemas.microsoft.com/office/drawing/2014/chart" uri="{C3380CC4-5D6E-409C-BE32-E72D297353CC}">
              <c16:uniqueId val="{00000005-A213-48CA-A360-5FA3EE92B493}"/>
            </c:ext>
          </c:extLst>
        </c:ser>
        <c:ser>
          <c:idx val="6"/>
          <c:order val="6"/>
          <c:tx>
            <c:strRef>
              <c:f>Sayfa1!$H$1</c:f>
              <c:strCache>
                <c:ptCount val="1"/>
                <c:pt idx="0">
                  <c:v>2021</c:v>
                </c:pt>
              </c:strCache>
            </c:strRef>
          </c:tx>
          <c:spPr>
            <a:solidFill>
              <a:schemeClr val="accent1">
                <a:lumMod val="60000"/>
              </a:schemeClr>
            </a:solidFill>
            <a:ln>
              <a:noFill/>
            </a:ln>
            <a:effectLst/>
          </c:spPr>
          <c:invertIfNegative val="0"/>
          <c:dLbls>
            <c:dLbl>
              <c:idx val="0"/>
              <c:layout>
                <c:manualLayout>
                  <c:x val="-1.4632508017635058E-3"/>
                  <c:y val="-1.280436625528577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1E9-4D0C-ABE2-7222549C542B}"/>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tr-T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Sayfa1!$A$2:$A$3</c:f>
              <c:strCache>
                <c:ptCount val="2"/>
                <c:pt idx="0">
                  <c:v>LİSANS KONTENJAN</c:v>
                </c:pt>
                <c:pt idx="1">
                  <c:v>LİNSANS YERLEŞEN</c:v>
                </c:pt>
              </c:strCache>
            </c:strRef>
          </c:cat>
          <c:val>
            <c:numRef>
              <c:f>Sayfa1!$H$2:$H$3</c:f>
              <c:numCache>
                <c:formatCode>General</c:formatCode>
                <c:ptCount val="2"/>
                <c:pt idx="0">
                  <c:v>468888</c:v>
                </c:pt>
                <c:pt idx="1">
                  <c:v>370561</c:v>
                </c:pt>
              </c:numCache>
            </c:numRef>
          </c:val>
          <c:extLst>
            <c:ext xmlns:c16="http://schemas.microsoft.com/office/drawing/2014/chart" uri="{C3380CC4-5D6E-409C-BE32-E72D297353CC}">
              <c16:uniqueId val="{00000006-A213-48CA-A360-5FA3EE92B493}"/>
            </c:ext>
          </c:extLst>
        </c:ser>
        <c:dLbls>
          <c:showLegendKey val="0"/>
          <c:showVal val="1"/>
          <c:showCatName val="0"/>
          <c:showSerName val="0"/>
          <c:showPercent val="0"/>
          <c:showBubbleSize val="0"/>
        </c:dLbls>
        <c:gapWidth val="219"/>
        <c:overlap val="-27"/>
        <c:axId val="130450176"/>
        <c:axId val="130451712"/>
      </c:barChart>
      <c:catAx>
        <c:axId val="1304501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solidFill>
                <a:effectLst>
                  <a:outerShdw blurRad="38100" dist="38100" dir="2700000" algn="tl">
                    <a:srgbClr val="000000">
                      <a:alpha val="43137"/>
                    </a:srgbClr>
                  </a:outerShdw>
                </a:effectLst>
                <a:latin typeface="+mn-lt"/>
                <a:ea typeface="+mn-ea"/>
                <a:cs typeface="+mn-cs"/>
              </a:defRPr>
            </a:pPr>
            <a:endParaRPr lang="tr-TR"/>
          </a:p>
        </c:txPr>
        <c:crossAx val="130451712"/>
        <c:crosses val="autoZero"/>
        <c:auto val="1"/>
        <c:lblAlgn val="ctr"/>
        <c:lblOffset val="100"/>
        <c:noMultiLvlLbl val="0"/>
      </c:catAx>
      <c:valAx>
        <c:axId val="13045171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tr-TR"/>
          </a:p>
        </c:txPr>
        <c:crossAx val="1304501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1" i="0" u="none" strike="noStrike" kern="1200" baseline="0">
              <a:solidFill>
                <a:schemeClr val="tx1"/>
              </a:solidFill>
              <a:effectLst>
                <a:outerShdw blurRad="38100" dist="38100" dir="2700000" algn="tl">
                  <a:srgbClr val="000000">
                    <a:alpha val="43137"/>
                  </a:srgbClr>
                </a:outerShdw>
              </a:effectLst>
              <a:latin typeface="+mn-lt"/>
              <a:ea typeface="+mn-ea"/>
              <a:cs typeface="+mn-cs"/>
            </a:defRPr>
          </a:pPr>
          <a:endParaRPr lang="tr-TR"/>
        </a:p>
      </c:txPr>
    </c:legend>
    <c:plotVisOnly val="1"/>
    <c:dispBlanksAs val="gap"/>
    <c:showDLblsOverMax val="0"/>
  </c:chart>
  <c:spPr>
    <a:noFill/>
    <a:ln>
      <a:noFill/>
    </a:ln>
    <a:effectLst/>
  </c:spPr>
  <c:txPr>
    <a:bodyPr/>
    <a:lstStyle/>
    <a:p>
      <a:pPr>
        <a:defRPr/>
      </a:pPr>
      <a:endParaRPr lang="tr-T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Sayfa1!$B$1</c:f>
              <c:strCache>
                <c:ptCount val="1"/>
                <c:pt idx="0">
                  <c:v>2015</c:v>
                </c:pt>
              </c:strCache>
            </c:strRef>
          </c:tx>
          <c:spPr>
            <a:solidFill>
              <a:schemeClr val="accent1"/>
            </a:solidFill>
            <a:ln>
              <a:noFill/>
            </a:ln>
            <a:effectLst/>
          </c:spPr>
          <c:invertIfNegative val="0"/>
          <c:dPt>
            <c:idx val="0"/>
            <c:invertIfNegative val="0"/>
            <c:bubble3D val="0"/>
            <c:spPr>
              <a:solidFill>
                <a:srgbClr val="00B0F0"/>
              </a:solidFill>
              <a:ln>
                <a:noFill/>
              </a:ln>
              <a:effectLst/>
            </c:spPr>
            <c:extLst>
              <c:ext xmlns:c16="http://schemas.microsoft.com/office/drawing/2014/chart" uri="{C3380CC4-5D6E-409C-BE32-E72D297353CC}">
                <c16:uniqueId val="{00000007-A213-48CA-A360-5FA3EE92B493}"/>
              </c:ext>
            </c:extLst>
          </c:dPt>
          <c:dPt>
            <c:idx val="1"/>
            <c:invertIfNegative val="0"/>
            <c:bubble3D val="0"/>
            <c:spPr>
              <a:solidFill>
                <a:srgbClr val="00B0F0"/>
              </a:solidFill>
              <a:ln>
                <a:noFill/>
              </a:ln>
              <a:effectLst/>
            </c:spPr>
            <c:extLst>
              <c:ext xmlns:c16="http://schemas.microsoft.com/office/drawing/2014/chart" uri="{C3380CC4-5D6E-409C-BE32-E72D297353CC}">
                <c16:uniqueId val="{00000000-BEA7-4D08-BC63-E75F9E47DE29}"/>
              </c:ext>
            </c:extLst>
          </c:dPt>
          <c:dLbls>
            <c:dLbl>
              <c:idx val="1"/>
              <c:layout>
                <c:manualLayout>
                  <c:x val="0"/>
                  <c:y val="1.067030521273816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EA7-4D08-BC63-E75F9E47DE29}"/>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tr-T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Sayfa1!$A$2:$A$3</c:f>
              <c:strCache>
                <c:ptCount val="2"/>
                <c:pt idx="0">
                  <c:v>ÖNLİSANS KONTENJAN</c:v>
                </c:pt>
                <c:pt idx="1">
                  <c:v>ÖNLİNSANS YERLEŞEN</c:v>
                </c:pt>
              </c:strCache>
            </c:strRef>
          </c:cat>
          <c:val>
            <c:numRef>
              <c:f>Sayfa1!$B$2:$B$3</c:f>
              <c:numCache>
                <c:formatCode>General</c:formatCode>
                <c:ptCount val="2"/>
                <c:pt idx="0">
                  <c:v>387255</c:v>
                </c:pt>
                <c:pt idx="1">
                  <c:v>367236</c:v>
                </c:pt>
              </c:numCache>
            </c:numRef>
          </c:val>
          <c:extLst>
            <c:ext xmlns:c16="http://schemas.microsoft.com/office/drawing/2014/chart" uri="{C3380CC4-5D6E-409C-BE32-E72D297353CC}">
              <c16:uniqueId val="{00000000-A213-48CA-A360-5FA3EE92B493}"/>
            </c:ext>
          </c:extLst>
        </c:ser>
        <c:ser>
          <c:idx val="1"/>
          <c:order val="1"/>
          <c:tx>
            <c:strRef>
              <c:f>Sayfa1!$C$1</c:f>
              <c:strCache>
                <c:ptCount val="1"/>
                <c:pt idx="0">
                  <c:v>2016</c:v>
                </c:pt>
              </c:strCache>
            </c:strRef>
          </c:tx>
          <c:spPr>
            <a:solidFill>
              <a:srgbClr val="C04B33"/>
            </a:solidFill>
            <a:ln>
              <a:noFill/>
            </a:ln>
            <a:effectLst/>
          </c:spPr>
          <c:invertIfNegative val="0"/>
          <c:dLbls>
            <c:dLbl>
              <c:idx val="1"/>
              <c:layout>
                <c:manualLayout>
                  <c:x val="-1.4632508017635058E-3"/>
                  <c:y val="-1.280436625528579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540-42F9-BA70-301195E646B5}"/>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tr-T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Sayfa1!$A$2:$A$3</c:f>
              <c:strCache>
                <c:ptCount val="2"/>
                <c:pt idx="0">
                  <c:v>ÖNLİSANS KONTENJAN</c:v>
                </c:pt>
                <c:pt idx="1">
                  <c:v>ÖNLİNSANS YERLEŞEN</c:v>
                </c:pt>
              </c:strCache>
            </c:strRef>
          </c:cat>
          <c:val>
            <c:numRef>
              <c:f>Sayfa1!$C$2:$C$3</c:f>
              <c:numCache>
                <c:formatCode>General</c:formatCode>
                <c:ptCount val="2"/>
                <c:pt idx="0">
                  <c:v>403378</c:v>
                </c:pt>
                <c:pt idx="1">
                  <c:v>368770</c:v>
                </c:pt>
              </c:numCache>
            </c:numRef>
          </c:val>
          <c:extLst>
            <c:ext xmlns:c16="http://schemas.microsoft.com/office/drawing/2014/chart" uri="{C3380CC4-5D6E-409C-BE32-E72D297353CC}">
              <c16:uniqueId val="{00000001-A213-48CA-A360-5FA3EE92B493}"/>
            </c:ext>
          </c:extLst>
        </c:ser>
        <c:ser>
          <c:idx val="2"/>
          <c:order val="2"/>
          <c:tx>
            <c:strRef>
              <c:f>Sayfa1!$D$1</c:f>
              <c:strCache>
                <c:ptCount val="1"/>
                <c:pt idx="0">
                  <c:v>2017</c:v>
                </c:pt>
              </c:strCache>
            </c:strRef>
          </c:tx>
          <c:spPr>
            <a:solidFill>
              <a:schemeClr val="tx1">
                <a:lumMod val="65000"/>
                <a:lumOff val="3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tr-T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Sayfa1!$A$2:$A$3</c:f>
              <c:strCache>
                <c:ptCount val="2"/>
                <c:pt idx="0">
                  <c:v>ÖNLİSANS KONTENJAN</c:v>
                </c:pt>
                <c:pt idx="1">
                  <c:v>ÖNLİNSANS YERLEŞEN</c:v>
                </c:pt>
              </c:strCache>
            </c:strRef>
          </c:cat>
          <c:val>
            <c:numRef>
              <c:f>Sayfa1!$D$2:$D$3</c:f>
              <c:numCache>
                <c:formatCode>General</c:formatCode>
                <c:ptCount val="2"/>
                <c:pt idx="0">
                  <c:v>436904</c:v>
                </c:pt>
                <c:pt idx="1">
                  <c:v>273342</c:v>
                </c:pt>
              </c:numCache>
            </c:numRef>
          </c:val>
          <c:extLst>
            <c:ext xmlns:c16="http://schemas.microsoft.com/office/drawing/2014/chart" uri="{C3380CC4-5D6E-409C-BE32-E72D297353CC}">
              <c16:uniqueId val="{00000002-A213-48CA-A360-5FA3EE92B493}"/>
            </c:ext>
          </c:extLst>
        </c:ser>
        <c:ser>
          <c:idx val="3"/>
          <c:order val="3"/>
          <c:tx>
            <c:strRef>
              <c:f>Sayfa1!$E$1</c:f>
              <c:strCache>
                <c:ptCount val="1"/>
                <c:pt idx="0">
                  <c:v>2018</c:v>
                </c:pt>
              </c:strCache>
            </c:strRef>
          </c:tx>
          <c:spPr>
            <a:solidFill>
              <a:srgbClr val="26AF1E"/>
            </a:solidFill>
            <a:ln>
              <a:noFill/>
            </a:ln>
            <a:effectLst/>
          </c:spPr>
          <c:invertIfNegative val="0"/>
          <c:dLbls>
            <c:dLbl>
              <c:idx val="1"/>
              <c:layout>
                <c:manualLayout>
                  <c:x val="0"/>
                  <c:y val="-1.493842729783342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540-42F9-BA70-301195E646B5}"/>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tr-T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Sayfa1!$A$2:$A$3</c:f>
              <c:strCache>
                <c:ptCount val="2"/>
                <c:pt idx="0">
                  <c:v>ÖNLİSANS KONTENJAN</c:v>
                </c:pt>
                <c:pt idx="1">
                  <c:v>ÖNLİNSANS YERLEŞEN</c:v>
                </c:pt>
              </c:strCache>
            </c:strRef>
          </c:cat>
          <c:val>
            <c:numRef>
              <c:f>Sayfa1!$E$2:$E$3</c:f>
              <c:numCache>
                <c:formatCode>General</c:formatCode>
                <c:ptCount val="2"/>
                <c:pt idx="0">
                  <c:v>354859</c:v>
                </c:pt>
                <c:pt idx="1">
                  <c:v>346037</c:v>
                </c:pt>
              </c:numCache>
            </c:numRef>
          </c:val>
          <c:extLst>
            <c:ext xmlns:c16="http://schemas.microsoft.com/office/drawing/2014/chart" uri="{C3380CC4-5D6E-409C-BE32-E72D297353CC}">
              <c16:uniqueId val="{00000003-A213-48CA-A360-5FA3EE92B493}"/>
            </c:ext>
          </c:extLst>
        </c:ser>
        <c:ser>
          <c:idx val="4"/>
          <c:order val="4"/>
          <c:tx>
            <c:strRef>
              <c:f>Sayfa1!$F$1</c:f>
              <c:strCache>
                <c:ptCount val="1"/>
                <c:pt idx="0">
                  <c:v>2019</c:v>
                </c:pt>
              </c:strCache>
            </c:strRef>
          </c:tx>
          <c:spPr>
            <a:solidFill>
              <a:schemeClr val="accent5"/>
            </a:solidFill>
            <a:ln>
              <a:noFill/>
            </a:ln>
            <a:effectLst/>
          </c:spPr>
          <c:invertIfNegative val="0"/>
          <c:dLbls>
            <c:dLbl>
              <c:idx val="1"/>
              <c:layout>
                <c:manualLayout>
                  <c:x val="1.4632508017636129E-3"/>
                  <c:y val="8.5362441701905285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540-42F9-BA70-301195E646B5}"/>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tr-T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Sayfa1!$A$2:$A$3</c:f>
              <c:strCache>
                <c:ptCount val="2"/>
                <c:pt idx="0">
                  <c:v>ÖNLİSANS KONTENJAN</c:v>
                </c:pt>
                <c:pt idx="1">
                  <c:v>ÖNLİNSANS YERLEŞEN</c:v>
                </c:pt>
              </c:strCache>
            </c:strRef>
          </c:cat>
          <c:val>
            <c:numRef>
              <c:f>Sayfa1!$F$2:$F$3</c:f>
              <c:numCache>
                <c:formatCode>General</c:formatCode>
                <c:ptCount val="2"/>
                <c:pt idx="0">
                  <c:v>376940</c:v>
                </c:pt>
                <c:pt idx="1">
                  <c:v>343874</c:v>
                </c:pt>
              </c:numCache>
            </c:numRef>
          </c:val>
          <c:extLst>
            <c:ext xmlns:c16="http://schemas.microsoft.com/office/drawing/2014/chart" uri="{C3380CC4-5D6E-409C-BE32-E72D297353CC}">
              <c16:uniqueId val="{00000004-A213-48CA-A360-5FA3EE92B493}"/>
            </c:ext>
          </c:extLst>
        </c:ser>
        <c:ser>
          <c:idx val="5"/>
          <c:order val="5"/>
          <c:tx>
            <c:strRef>
              <c:f>Sayfa1!$G$1</c:f>
              <c:strCache>
                <c:ptCount val="1"/>
                <c:pt idx="0">
                  <c:v>2020</c:v>
                </c:pt>
              </c:strCache>
            </c:strRef>
          </c:tx>
          <c:spPr>
            <a:solidFill>
              <a:schemeClr val="accent6"/>
            </a:solidFill>
            <a:ln>
              <a:noFill/>
            </a:ln>
            <a:effectLst/>
          </c:spPr>
          <c:invertIfNegative val="0"/>
          <c:dLbls>
            <c:dLbl>
              <c:idx val="0"/>
              <c:layout>
                <c:manualLayout>
                  <c:x val="-1.4632508017635058E-3"/>
                  <c:y val="-1.493842729783342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540-42F9-BA70-301195E646B5}"/>
                </c:ext>
              </c:extLst>
            </c:dLbl>
            <c:dLbl>
              <c:idx val="1"/>
              <c:layout>
                <c:manualLayout>
                  <c:x val="0"/>
                  <c:y val="-8.5362441701905285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3540-42F9-BA70-301195E646B5}"/>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tr-T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Sayfa1!$A$2:$A$3</c:f>
              <c:strCache>
                <c:ptCount val="2"/>
                <c:pt idx="0">
                  <c:v>ÖNLİSANS KONTENJAN</c:v>
                </c:pt>
                <c:pt idx="1">
                  <c:v>ÖNLİNSANS YERLEŞEN</c:v>
                </c:pt>
              </c:strCache>
            </c:strRef>
          </c:cat>
          <c:val>
            <c:numRef>
              <c:f>Sayfa1!$G$2:$G$3</c:f>
              <c:numCache>
                <c:formatCode>General</c:formatCode>
                <c:ptCount val="2"/>
                <c:pt idx="0">
                  <c:v>380172</c:v>
                </c:pt>
                <c:pt idx="1">
                  <c:v>349785</c:v>
                </c:pt>
              </c:numCache>
            </c:numRef>
          </c:val>
          <c:extLst>
            <c:ext xmlns:c16="http://schemas.microsoft.com/office/drawing/2014/chart" uri="{C3380CC4-5D6E-409C-BE32-E72D297353CC}">
              <c16:uniqueId val="{00000005-A213-48CA-A360-5FA3EE92B493}"/>
            </c:ext>
          </c:extLst>
        </c:ser>
        <c:ser>
          <c:idx val="6"/>
          <c:order val="6"/>
          <c:tx>
            <c:strRef>
              <c:f>Sayfa1!$H$1</c:f>
              <c:strCache>
                <c:ptCount val="1"/>
                <c:pt idx="0">
                  <c:v>2021</c:v>
                </c:pt>
              </c:strCache>
            </c:strRef>
          </c:tx>
          <c:spPr>
            <a:solidFill>
              <a:schemeClr val="accent1">
                <a:lumMod val="60000"/>
              </a:schemeClr>
            </a:solidFill>
            <a:ln>
              <a:noFill/>
            </a:ln>
            <a:effectLst/>
          </c:spPr>
          <c:invertIfNegative val="0"/>
          <c:dLbls>
            <c:dLbl>
              <c:idx val="0"/>
              <c:layout>
                <c:manualLayout>
                  <c:x val="1.4632508017635058E-3"/>
                  <c:y val="-2.774279355311921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540-42F9-BA70-301195E646B5}"/>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tr-T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Sayfa1!$A$2:$A$3</c:f>
              <c:strCache>
                <c:ptCount val="2"/>
                <c:pt idx="0">
                  <c:v>ÖNLİSANS KONTENJAN</c:v>
                </c:pt>
                <c:pt idx="1">
                  <c:v>ÖNLİNSANS YERLEŞEN</c:v>
                </c:pt>
              </c:strCache>
            </c:strRef>
          </c:cat>
          <c:val>
            <c:numRef>
              <c:f>Sayfa1!$H$2:$H$3</c:f>
              <c:numCache>
                <c:formatCode>General</c:formatCode>
                <c:ptCount val="2"/>
                <c:pt idx="0">
                  <c:v>389228</c:v>
                </c:pt>
                <c:pt idx="1">
                  <c:v>318166</c:v>
                </c:pt>
              </c:numCache>
            </c:numRef>
          </c:val>
          <c:extLst>
            <c:ext xmlns:c16="http://schemas.microsoft.com/office/drawing/2014/chart" uri="{C3380CC4-5D6E-409C-BE32-E72D297353CC}">
              <c16:uniqueId val="{00000006-A213-48CA-A360-5FA3EE92B493}"/>
            </c:ext>
          </c:extLst>
        </c:ser>
        <c:dLbls>
          <c:showLegendKey val="0"/>
          <c:showVal val="1"/>
          <c:showCatName val="0"/>
          <c:showSerName val="0"/>
          <c:showPercent val="0"/>
          <c:showBubbleSize val="0"/>
        </c:dLbls>
        <c:gapWidth val="219"/>
        <c:overlap val="-27"/>
        <c:axId val="132278528"/>
        <c:axId val="132308992"/>
      </c:barChart>
      <c:catAx>
        <c:axId val="1322785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solidFill>
                <a:effectLst>
                  <a:outerShdw blurRad="38100" dist="38100" dir="2700000" algn="tl">
                    <a:srgbClr val="000000">
                      <a:alpha val="43137"/>
                    </a:srgbClr>
                  </a:outerShdw>
                </a:effectLst>
                <a:latin typeface="+mn-lt"/>
                <a:ea typeface="+mn-ea"/>
                <a:cs typeface="+mn-cs"/>
              </a:defRPr>
            </a:pPr>
            <a:endParaRPr lang="tr-TR"/>
          </a:p>
        </c:txPr>
        <c:crossAx val="132308992"/>
        <c:crosses val="autoZero"/>
        <c:auto val="1"/>
        <c:lblAlgn val="ctr"/>
        <c:lblOffset val="100"/>
        <c:noMultiLvlLbl val="0"/>
      </c:catAx>
      <c:valAx>
        <c:axId val="13230899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tr-TR"/>
          </a:p>
        </c:txPr>
        <c:crossAx val="1322785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1" i="0" u="none" strike="noStrike" kern="1200" baseline="0">
              <a:solidFill>
                <a:schemeClr val="tx1"/>
              </a:solidFill>
              <a:effectLst>
                <a:outerShdw blurRad="38100" dist="38100" dir="2700000" algn="tl">
                  <a:srgbClr val="000000">
                    <a:alpha val="43137"/>
                  </a:srgbClr>
                </a:outerShdw>
              </a:effectLst>
              <a:latin typeface="+mn-lt"/>
              <a:ea typeface="+mn-ea"/>
              <a:cs typeface="+mn-cs"/>
            </a:defRPr>
          </a:pPr>
          <a:endParaRPr lang="tr-TR"/>
        </a:p>
      </c:txPr>
    </c:legend>
    <c:plotVisOnly val="1"/>
    <c:dispBlanksAs val="gap"/>
    <c:showDLblsOverMax val="0"/>
  </c:chart>
  <c:spPr>
    <a:noFill/>
    <a:ln>
      <a:noFill/>
    </a:ln>
    <a:effectLst/>
  </c:spPr>
  <c:txPr>
    <a:bodyPr/>
    <a:lstStyle/>
    <a:p>
      <a:pPr>
        <a:defRPr/>
      </a:pPr>
      <a:endParaRPr lang="tr-TR"/>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34"/>
    </mc:Choice>
    <mc:Fallback>
      <c:style val="34"/>
    </mc:Fallback>
  </mc:AlternateContent>
  <c:chart>
    <c:title>
      <c:tx>
        <c:rich>
          <a:bodyPr/>
          <a:lstStyle/>
          <a:p>
            <a:pPr>
              <a:defRPr/>
            </a:pPr>
            <a:r>
              <a:rPr lang="tr-TR" dirty="0"/>
              <a:t>Yerleştirme</a:t>
            </a:r>
            <a:r>
              <a:rPr lang="tr-TR" baseline="0" dirty="0"/>
              <a:t> Puanı Hesaplama</a:t>
            </a:r>
            <a:endParaRPr lang="en-US" dirty="0"/>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tx>
            <c:strRef>
              <c:f>Sayfa1!$B$1</c:f>
              <c:strCache>
                <c:ptCount val="1"/>
                <c:pt idx="0">
                  <c:v>Satışlar</c:v>
                </c:pt>
              </c:strCache>
            </c:strRef>
          </c:tx>
          <c:explosion val="25"/>
          <c:dPt>
            <c:idx val="0"/>
            <c:bubble3D val="0"/>
            <c:explosion val="0"/>
            <c:extLst>
              <c:ext xmlns:c16="http://schemas.microsoft.com/office/drawing/2014/chart" uri="{C3380CC4-5D6E-409C-BE32-E72D297353CC}">
                <c16:uniqueId val="{00000000-6D9B-4853-877C-3569AFBF1AFD}"/>
              </c:ext>
            </c:extLst>
          </c:dPt>
          <c:cat>
            <c:strRef>
              <c:f>Sayfa1!$A$2:$A$3</c:f>
              <c:strCache>
                <c:ptCount val="2"/>
                <c:pt idx="0">
                  <c:v>TEMEL YETERLİLİK TESTİ</c:v>
                </c:pt>
                <c:pt idx="1">
                  <c:v>ALAN YETERLİLİK TESTİ</c:v>
                </c:pt>
              </c:strCache>
            </c:strRef>
          </c:cat>
          <c:val>
            <c:numRef>
              <c:f>Sayfa1!$B$2:$B$3</c:f>
              <c:numCache>
                <c:formatCode>General</c:formatCode>
                <c:ptCount val="2"/>
                <c:pt idx="0">
                  <c:v>40</c:v>
                </c:pt>
                <c:pt idx="1">
                  <c:v>60</c:v>
                </c:pt>
              </c:numCache>
            </c:numRef>
          </c:val>
          <c:extLst>
            <c:ext xmlns:c16="http://schemas.microsoft.com/office/drawing/2014/chart" uri="{C3380CC4-5D6E-409C-BE32-E72D297353CC}">
              <c16:uniqueId val="{00000001-6D9B-4853-877C-3569AFBF1AFD}"/>
            </c:ext>
          </c:extLst>
        </c:ser>
        <c:dLbls>
          <c:showLegendKey val="0"/>
          <c:showVal val="0"/>
          <c:showCatName val="0"/>
          <c:showSerName val="0"/>
          <c:showPercent val="0"/>
          <c:showBubbleSize val="0"/>
          <c:showLeaderLines val="1"/>
        </c:dLbls>
      </c:pie3DChart>
    </c:plotArea>
    <c:legend>
      <c:legendPos val="r"/>
      <c:overlay val="0"/>
    </c:legend>
    <c:plotVisOnly val="1"/>
    <c:dispBlanksAs val="zero"/>
    <c:showDLblsOverMax val="0"/>
  </c:chart>
  <c:txPr>
    <a:bodyPr/>
    <a:lstStyle/>
    <a:p>
      <a:pPr>
        <a:defRPr sz="1800"/>
      </a:pPr>
      <a:endParaRPr lang="tr-TR"/>
    </a:p>
  </c:txPr>
  <c:externalData r:id="rId1">
    <c:autoUpdate val="0"/>
  </c:externalData>
  <c:userShapes r:id="rId2"/>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CE31806-4C39-47E9-86CD-EB79EB428192}" type="doc">
      <dgm:prSet loTypeId="urn:microsoft.com/office/officeart/2005/8/layout/matrix2" loCatId="matrix" qsTypeId="urn:microsoft.com/office/officeart/2005/8/quickstyle/simple1" qsCatId="simple" csTypeId="urn:microsoft.com/office/officeart/2005/8/colors/accent1_2" csCatId="accent1" phldr="1"/>
      <dgm:spPr/>
      <dgm:t>
        <a:bodyPr/>
        <a:lstStyle/>
        <a:p>
          <a:endParaRPr lang="en-US"/>
        </a:p>
      </dgm:t>
    </dgm:pt>
    <dgm:pt modelId="{BCB0CF76-2E9B-4ABD-8869-01A7019BEA46}">
      <dgm:prSet phldrT="[Text]"/>
      <dgm:spPr/>
      <dgm:t>
        <a:bodyPr/>
        <a:lstStyle/>
        <a:p>
          <a:r>
            <a:rPr lang="en-US" dirty="0"/>
            <a:t> </a:t>
          </a:r>
        </a:p>
      </dgm:t>
    </dgm:pt>
    <dgm:pt modelId="{12D9DAB7-33BA-4ECF-AF6D-AEF3F83A29C3}" type="parTrans" cxnId="{259337CF-0B3D-4653-BF20-9BBF13397099}">
      <dgm:prSet/>
      <dgm:spPr/>
      <dgm:t>
        <a:bodyPr/>
        <a:lstStyle/>
        <a:p>
          <a:endParaRPr lang="en-US"/>
        </a:p>
      </dgm:t>
    </dgm:pt>
    <dgm:pt modelId="{BF361921-843B-43C3-8BFD-06F47DC934C8}" type="sibTrans" cxnId="{259337CF-0B3D-4653-BF20-9BBF13397099}">
      <dgm:prSet/>
      <dgm:spPr/>
      <dgm:t>
        <a:bodyPr/>
        <a:lstStyle/>
        <a:p>
          <a:endParaRPr lang="en-US"/>
        </a:p>
      </dgm:t>
    </dgm:pt>
    <dgm:pt modelId="{174D340A-1DBC-4736-BABC-8C6CC8D6F878}">
      <dgm:prSet phldrT="[Text]"/>
      <dgm:spPr>
        <a:solidFill>
          <a:schemeClr val="accent2"/>
        </a:solidFill>
      </dgm:spPr>
      <dgm:t>
        <a:bodyPr/>
        <a:lstStyle/>
        <a:p>
          <a:r>
            <a:rPr lang="en-US" dirty="0"/>
            <a:t> </a:t>
          </a:r>
        </a:p>
      </dgm:t>
    </dgm:pt>
    <dgm:pt modelId="{4C81AD53-E29A-4AED-80FA-DD4A3DDAB7E0}" type="parTrans" cxnId="{7538B1CC-5847-43B8-9A08-FA49C0CA2780}">
      <dgm:prSet/>
      <dgm:spPr/>
      <dgm:t>
        <a:bodyPr/>
        <a:lstStyle/>
        <a:p>
          <a:endParaRPr lang="en-US"/>
        </a:p>
      </dgm:t>
    </dgm:pt>
    <dgm:pt modelId="{A4CFFA0E-3AC9-4CCB-9410-52A2AF965A84}" type="sibTrans" cxnId="{7538B1CC-5847-43B8-9A08-FA49C0CA2780}">
      <dgm:prSet/>
      <dgm:spPr/>
      <dgm:t>
        <a:bodyPr/>
        <a:lstStyle/>
        <a:p>
          <a:endParaRPr lang="en-US"/>
        </a:p>
      </dgm:t>
    </dgm:pt>
    <dgm:pt modelId="{E3D04C11-D947-413A-81DE-00EA3CDDBDC2}">
      <dgm:prSet phldrT="[Text]"/>
      <dgm:spPr>
        <a:solidFill>
          <a:schemeClr val="accent3"/>
        </a:solidFill>
      </dgm:spPr>
      <dgm:t>
        <a:bodyPr/>
        <a:lstStyle/>
        <a:p>
          <a:r>
            <a:rPr lang="en-US" dirty="0"/>
            <a:t> </a:t>
          </a:r>
        </a:p>
      </dgm:t>
    </dgm:pt>
    <dgm:pt modelId="{DC136269-3770-4A26-AF2F-2407BB0BC66F}" type="parTrans" cxnId="{6706A0DF-4548-41C6-98A4-E2ACD724745C}">
      <dgm:prSet/>
      <dgm:spPr/>
      <dgm:t>
        <a:bodyPr/>
        <a:lstStyle/>
        <a:p>
          <a:endParaRPr lang="en-US"/>
        </a:p>
      </dgm:t>
    </dgm:pt>
    <dgm:pt modelId="{8B01525C-1C25-422A-9CDA-D5E5125CD10F}" type="sibTrans" cxnId="{6706A0DF-4548-41C6-98A4-E2ACD724745C}">
      <dgm:prSet/>
      <dgm:spPr/>
      <dgm:t>
        <a:bodyPr/>
        <a:lstStyle/>
        <a:p>
          <a:endParaRPr lang="en-US"/>
        </a:p>
      </dgm:t>
    </dgm:pt>
    <dgm:pt modelId="{7641BBE5-612A-40BB-A13C-4DAE4A9171DC}">
      <dgm:prSet phldrT="[Text]"/>
      <dgm:spPr>
        <a:solidFill>
          <a:schemeClr val="accent5"/>
        </a:solidFill>
      </dgm:spPr>
      <dgm:t>
        <a:bodyPr/>
        <a:lstStyle/>
        <a:p>
          <a:r>
            <a:rPr lang="en-US" dirty="0"/>
            <a:t> </a:t>
          </a:r>
        </a:p>
      </dgm:t>
    </dgm:pt>
    <dgm:pt modelId="{270BDABB-B31F-4AB0-BA3F-763E8F292D86}" type="parTrans" cxnId="{9EC50658-4684-4563-BE4B-FEE40872A7F7}">
      <dgm:prSet/>
      <dgm:spPr/>
      <dgm:t>
        <a:bodyPr/>
        <a:lstStyle/>
        <a:p>
          <a:endParaRPr lang="en-US"/>
        </a:p>
      </dgm:t>
    </dgm:pt>
    <dgm:pt modelId="{8147E180-0DA6-4525-AB32-BBDF083011A7}" type="sibTrans" cxnId="{9EC50658-4684-4563-BE4B-FEE40872A7F7}">
      <dgm:prSet/>
      <dgm:spPr/>
      <dgm:t>
        <a:bodyPr/>
        <a:lstStyle/>
        <a:p>
          <a:endParaRPr lang="en-US"/>
        </a:p>
      </dgm:t>
    </dgm:pt>
    <dgm:pt modelId="{BD597720-48F2-4493-9787-D93083094F60}" type="pres">
      <dgm:prSet presAssocID="{FCE31806-4C39-47E9-86CD-EB79EB428192}" presName="matrix" presStyleCnt="0">
        <dgm:presLayoutVars>
          <dgm:chMax val="1"/>
          <dgm:dir/>
          <dgm:resizeHandles val="exact"/>
        </dgm:presLayoutVars>
      </dgm:prSet>
      <dgm:spPr/>
    </dgm:pt>
    <dgm:pt modelId="{9FF0B515-76B9-4690-997E-45E35FBDA025}" type="pres">
      <dgm:prSet presAssocID="{FCE31806-4C39-47E9-86CD-EB79EB428192}" presName="axisShape" presStyleLbl="bgShp" presStyleIdx="0" presStyleCnt="1"/>
      <dgm:spPr>
        <a:solidFill>
          <a:schemeClr val="tx2">
            <a:lumMod val="50000"/>
          </a:schemeClr>
        </a:solidFill>
      </dgm:spPr>
    </dgm:pt>
    <dgm:pt modelId="{94A907CC-C31D-428C-84CB-700D98D98B03}" type="pres">
      <dgm:prSet presAssocID="{FCE31806-4C39-47E9-86CD-EB79EB428192}" presName="rect1" presStyleLbl="node1" presStyleIdx="0" presStyleCnt="4">
        <dgm:presLayoutVars>
          <dgm:chMax val="0"/>
          <dgm:chPref val="0"/>
          <dgm:bulletEnabled val="1"/>
        </dgm:presLayoutVars>
      </dgm:prSet>
      <dgm:spPr/>
    </dgm:pt>
    <dgm:pt modelId="{5D70D4E5-842E-4B81-A8DC-8EC1C6AE1260}" type="pres">
      <dgm:prSet presAssocID="{FCE31806-4C39-47E9-86CD-EB79EB428192}" presName="rect2" presStyleLbl="node1" presStyleIdx="1" presStyleCnt="4">
        <dgm:presLayoutVars>
          <dgm:chMax val="0"/>
          <dgm:chPref val="0"/>
          <dgm:bulletEnabled val="1"/>
        </dgm:presLayoutVars>
      </dgm:prSet>
      <dgm:spPr/>
    </dgm:pt>
    <dgm:pt modelId="{7F7A9869-D62A-44DC-8BF6-C3ACD0D47DB8}" type="pres">
      <dgm:prSet presAssocID="{FCE31806-4C39-47E9-86CD-EB79EB428192}" presName="rect3" presStyleLbl="node1" presStyleIdx="2" presStyleCnt="4">
        <dgm:presLayoutVars>
          <dgm:chMax val="0"/>
          <dgm:chPref val="0"/>
          <dgm:bulletEnabled val="1"/>
        </dgm:presLayoutVars>
      </dgm:prSet>
      <dgm:spPr/>
    </dgm:pt>
    <dgm:pt modelId="{30388FE3-A1C0-4302-BF45-7642169EC0D5}" type="pres">
      <dgm:prSet presAssocID="{FCE31806-4C39-47E9-86CD-EB79EB428192}" presName="rect4" presStyleLbl="node1" presStyleIdx="3" presStyleCnt="4">
        <dgm:presLayoutVars>
          <dgm:chMax val="0"/>
          <dgm:chPref val="0"/>
          <dgm:bulletEnabled val="1"/>
        </dgm:presLayoutVars>
      </dgm:prSet>
      <dgm:spPr/>
    </dgm:pt>
  </dgm:ptLst>
  <dgm:cxnLst>
    <dgm:cxn modelId="{2D7C2351-7AAF-420B-AAAD-8E100DC792FA}" type="presOf" srcId="{BCB0CF76-2E9B-4ABD-8869-01A7019BEA46}" destId="{94A907CC-C31D-428C-84CB-700D98D98B03}" srcOrd="0" destOrd="0" presId="urn:microsoft.com/office/officeart/2005/8/layout/matrix2"/>
    <dgm:cxn modelId="{9EC50658-4684-4563-BE4B-FEE40872A7F7}" srcId="{FCE31806-4C39-47E9-86CD-EB79EB428192}" destId="{7641BBE5-612A-40BB-A13C-4DAE4A9171DC}" srcOrd="3" destOrd="0" parTransId="{270BDABB-B31F-4AB0-BA3F-763E8F292D86}" sibTransId="{8147E180-0DA6-4525-AB32-BBDF083011A7}"/>
    <dgm:cxn modelId="{C01F2BC0-6572-4952-A9F0-C942E96ECE67}" type="presOf" srcId="{FCE31806-4C39-47E9-86CD-EB79EB428192}" destId="{BD597720-48F2-4493-9787-D93083094F60}" srcOrd="0" destOrd="0" presId="urn:microsoft.com/office/officeart/2005/8/layout/matrix2"/>
    <dgm:cxn modelId="{401C18C3-B0BE-4829-A284-C80DE5C81336}" type="presOf" srcId="{174D340A-1DBC-4736-BABC-8C6CC8D6F878}" destId="{5D70D4E5-842E-4B81-A8DC-8EC1C6AE1260}" srcOrd="0" destOrd="0" presId="urn:microsoft.com/office/officeart/2005/8/layout/matrix2"/>
    <dgm:cxn modelId="{DB7BB5C7-5CBA-4506-8F6B-E6190CB896C8}" type="presOf" srcId="{E3D04C11-D947-413A-81DE-00EA3CDDBDC2}" destId="{7F7A9869-D62A-44DC-8BF6-C3ACD0D47DB8}" srcOrd="0" destOrd="0" presId="urn:microsoft.com/office/officeart/2005/8/layout/matrix2"/>
    <dgm:cxn modelId="{7538B1CC-5847-43B8-9A08-FA49C0CA2780}" srcId="{FCE31806-4C39-47E9-86CD-EB79EB428192}" destId="{174D340A-1DBC-4736-BABC-8C6CC8D6F878}" srcOrd="1" destOrd="0" parTransId="{4C81AD53-E29A-4AED-80FA-DD4A3DDAB7E0}" sibTransId="{A4CFFA0E-3AC9-4CCB-9410-52A2AF965A84}"/>
    <dgm:cxn modelId="{259337CF-0B3D-4653-BF20-9BBF13397099}" srcId="{FCE31806-4C39-47E9-86CD-EB79EB428192}" destId="{BCB0CF76-2E9B-4ABD-8869-01A7019BEA46}" srcOrd="0" destOrd="0" parTransId="{12D9DAB7-33BA-4ECF-AF6D-AEF3F83A29C3}" sibTransId="{BF361921-843B-43C3-8BFD-06F47DC934C8}"/>
    <dgm:cxn modelId="{6706A0DF-4548-41C6-98A4-E2ACD724745C}" srcId="{FCE31806-4C39-47E9-86CD-EB79EB428192}" destId="{E3D04C11-D947-413A-81DE-00EA3CDDBDC2}" srcOrd="2" destOrd="0" parTransId="{DC136269-3770-4A26-AF2F-2407BB0BC66F}" sibTransId="{8B01525C-1C25-422A-9CDA-D5E5125CD10F}"/>
    <dgm:cxn modelId="{F76189FB-6EB2-4916-A34A-A79151E21881}" type="presOf" srcId="{7641BBE5-612A-40BB-A13C-4DAE4A9171DC}" destId="{30388FE3-A1C0-4302-BF45-7642169EC0D5}" srcOrd="0" destOrd="0" presId="urn:microsoft.com/office/officeart/2005/8/layout/matrix2"/>
    <dgm:cxn modelId="{7485DAB2-9540-42FF-BDAF-AD6E3D81EA97}" type="presParOf" srcId="{BD597720-48F2-4493-9787-D93083094F60}" destId="{9FF0B515-76B9-4690-997E-45E35FBDA025}" srcOrd="0" destOrd="0" presId="urn:microsoft.com/office/officeart/2005/8/layout/matrix2"/>
    <dgm:cxn modelId="{82951717-C899-4A56-9329-4F9AE72E24D0}" type="presParOf" srcId="{BD597720-48F2-4493-9787-D93083094F60}" destId="{94A907CC-C31D-428C-84CB-700D98D98B03}" srcOrd="1" destOrd="0" presId="urn:microsoft.com/office/officeart/2005/8/layout/matrix2"/>
    <dgm:cxn modelId="{A66D755C-14E1-430A-8AAE-B661C03F572F}" type="presParOf" srcId="{BD597720-48F2-4493-9787-D93083094F60}" destId="{5D70D4E5-842E-4B81-A8DC-8EC1C6AE1260}" srcOrd="2" destOrd="0" presId="urn:microsoft.com/office/officeart/2005/8/layout/matrix2"/>
    <dgm:cxn modelId="{6BB3C604-A1C8-435A-AE97-C3B45E9203FA}" type="presParOf" srcId="{BD597720-48F2-4493-9787-D93083094F60}" destId="{7F7A9869-D62A-44DC-8BF6-C3ACD0D47DB8}" srcOrd="3" destOrd="0" presId="urn:microsoft.com/office/officeart/2005/8/layout/matrix2"/>
    <dgm:cxn modelId="{82C5D6EF-8150-4CAB-97FF-28ABBC47C276}" type="presParOf" srcId="{BD597720-48F2-4493-9787-D93083094F60}" destId="{30388FE3-A1C0-4302-BF45-7642169EC0D5}" srcOrd="4" destOrd="0" presId="urn:microsoft.com/office/officeart/2005/8/layout/matrix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F0B515-76B9-4690-997E-45E35FBDA025}">
      <dsp:nvSpPr>
        <dsp:cNvPr id="0" name=""/>
        <dsp:cNvSpPr/>
      </dsp:nvSpPr>
      <dsp:spPr>
        <a:xfrm>
          <a:off x="2032000" y="0"/>
          <a:ext cx="4064000" cy="4064000"/>
        </a:xfrm>
        <a:prstGeom prst="quadArrow">
          <a:avLst>
            <a:gd name="adj1" fmla="val 2000"/>
            <a:gd name="adj2" fmla="val 4000"/>
            <a:gd name="adj3" fmla="val 5000"/>
          </a:avLst>
        </a:prstGeom>
        <a:solidFill>
          <a:schemeClr val="tx2">
            <a:lumMod val="50000"/>
          </a:schemeClr>
        </a:solidFill>
        <a:ln>
          <a:noFill/>
        </a:ln>
        <a:effectLst/>
      </dsp:spPr>
      <dsp:style>
        <a:lnRef idx="0">
          <a:scrgbClr r="0" g="0" b="0"/>
        </a:lnRef>
        <a:fillRef idx="1">
          <a:scrgbClr r="0" g="0" b="0"/>
        </a:fillRef>
        <a:effectRef idx="0">
          <a:scrgbClr r="0" g="0" b="0"/>
        </a:effectRef>
        <a:fontRef idx="minor"/>
      </dsp:style>
    </dsp:sp>
    <dsp:sp modelId="{94A907CC-C31D-428C-84CB-700D98D98B03}">
      <dsp:nvSpPr>
        <dsp:cNvPr id="0" name=""/>
        <dsp:cNvSpPr/>
      </dsp:nvSpPr>
      <dsp:spPr>
        <a:xfrm>
          <a:off x="2296160" y="264160"/>
          <a:ext cx="1625600" cy="16256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dirty="0"/>
            <a:t> </a:t>
          </a:r>
        </a:p>
      </dsp:txBody>
      <dsp:txXfrm>
        <a:off x="2375515" y="343515"/>
        <a:ext cx="1466890" cy="1466890"/>
      </dsp:txXfrm>
    </dsp:sp>
    <dsp:sp modelId="{5D70D4E5-842E-4B81-A8DC-8EC1C6AE1260}">
      <dsp:nvSpPr>
        <dsp:cNvPr id="0" name=""/>
        <dsp:cNvSpPr/>
      </dsp:nvSpPr>
      <dsp:spPr>
        <a:xfrm>
          <a:off x="4206240" y="264160"/>
          <a:ext cx="1625600" cy="1625600"/>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dirty="0"/>
            <a:t> </a:t>
          </a:r>
        </a:p>
      </dsp:txBody>
      <dsp:txXfrm>
        <a:off x="4285595" y="343515"/>
        <a:ext cx="1466890" cy="1466890"/>
      </dsp:txXfrm>
    </dsp:sp>
    <dsp:sp modelId="{7F7A9869-D62A-44DC-8BF6-C3ACD0D47DB8}">
      <dsp:nvSpPr>
        <dsp:cNvPr id="0" name=""/>
        <dsp:cNvSpPr/>
      </dsp:nvSpPr>
      <dsp:spPr>
        <a:xfrm>
          <a:off x="2296160" y="2174240"/>
          <a:ext cx="1625600" cy="1625600"/>
        </a:xfrm>
        <a:prstGeom prst="roundRect">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dirty="0"/>
            <a:t> </a:t>
          </a:r>
        </a:p>
      </dsp:txBody>
      <dsp:txXfrm>
        <a:off x="2375515" y="2253595"/>
        <a:ext cx="1466890" cy="1466890"/>
      </dsp:txXfrm>
    </dsp:sp>
    <dsp:sp modelId="{30388FE3-A1C0-4302-BF45-7642169EC0D5}">
      <dsp:nvSpPr>
        <dsp:cNvPr id="0" name=""/>
        <dsp:cNvSpPr/>
      </dsp:nvSpPr>
      <dsp:spPr>
        <a:xfrm>
          <a:off x="4206240" y="2174240"/>
          <a:ext cx="1625600" cy="1625600"/>
        </a:xfrm>
        <a:prstGeom prst="roundRect">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dirty="0"/>
            <a:t> </a:t>
          </a:r>
        </a:p>
      </dsp:txBody>
      <dsp:txXfrm>
        <a:off x="4285595" y="2253595"/>
        <a:ext cx="1466890" cy="1466890"/>
      </dsp:txXfrm>
    </dsp:sp>
  </dsp:spTree>
</dsp:drawing>
</file>

<file path=ppt/diagrams/layout1.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0.09286</cdr:x>
      <cdr:y>0.36047</cdr:y>
    </cdr:from>
    <cdr:to>
      <cdr:x>0.25649</cdr:x>
      <cdr:y>0.51534</cdr:y>
    </cdr:to>
    <cdr:sp macro="" textlink="">
      <cdr:nvSpPr>
        <cdr:cNvPr id="2" name="1 Metin kutusu"/>
        <cdr:cNvSpPr txBox="1"/>
      </cdr:nvSpPr>
      <cdr:spPr>
        <a:xfrm xmlns:a="http://schemas.openxmlformats.org/drawingml/2006/main">
          <a:off x="566057" y="1464954"/>
          <a:ext cx="997528" cy="62939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tr-TR" sz="1800" b="1" dirty="0"/>
            <a:t>II. </a:t>
          </a:r>
          <a:r>
            <a:rPr lang="tr-TR" sz="1600" b="1" dirty="0"/>
            <a:t>OTURUM</a:t>
          </a:r>
          <a:endParaRPr lang="tr-TR" b="1" dirty="0"/>
        </a:p>
        <a:p xmlns:a="http://schemas.openxmlformats.org/drawingml/2006/main">
          <a:endParaRPr lang="tr-TR" sz="1100" dirty="0"/>
        </a:p>
      </cdr:txBody>
    </cdr:sp>
  </cdr:relSizeAnchor>
  <cdr:relSizeAnchor xmlns:cdr="http://schemas.openxmlformats.org/drawingml/2006/chartDrawing">
    <cdr:from>
      <cdr:x>0.11429</cdr:x>
      <cdr:y>0.49781</cdr:y>
    </cdr:from>
    <cdr:to>
      <cdr:x>0.34026</cdr:x>
      <cdr:y>0.64099</cdr:y>
    </cdr:to>
    <cdr:sp macro="" textlink="">
      <cdr:nvSpPr>
        <cdr:cNvPr id="3" name="2 Metin kutusu"/>
        <cdr:cNvSpPr txBox="1"/>
      </cdr:nvSpPr>
      <cdr:spPr>
        <a:xfrm xmlns:a="http://schemas.openxmlformats.org/drawingml/2006/main">
          <a:off x="696685" y="2023093"/>
          <a:ext cx="1377538" cy="58189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tr-TR" sz="3600" b="1" dirty="0"/>
            <a:t>% 60</a:t>
          </a:r>
        </a:p>
      </cdr:txBody>
    </cdr:sp>
  </cdr:relSizeAnchor>
  <cdr:relSizeAnchor xmlns:cdr="http://schemas.openxmlformats.org/drawingml/2006/chartDrawing">
    <cdr:from>
      <cdr:x>0.34023</cdr:x>
      <cdr:y>0.32149</cdr:y>
    </cdr:from>
    <cdr:to>
      <cdr:x>0.50386</cdr:x>
      <cdr:y>0.47636</cdr:y>
    </cdr:to>
    <cdr:sp macro="" textlink="">
      <cdr:nvSpPr>
        <cdr:cNvPr id="4" name="1 Metin kutusu"/>
        <cdr:cNvSpPr txBox="1"/>
      </cdr:nvSpPr>
      <cdr:spPr>
        <a:xfrm xmlns:a="http://schemas.openxmlformats.org/drawingml/2006/main">
          <a:off x="2482337" y="1437186"/>
          <a:ext cx="1193917" cy="69233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ctr"/>
          <a:r>
            <a:rPr lang="tr-TR" sz="1800" b="1" dirty="0"/>
            <a:t>I. </a:t>
          </a:r>
          <a:r>
            <a:rPr lang="tr-TR" sz="1600" b="1" dirty="0"/>
            <a:t>OTURUM</a:t>
          </a:r>
          <a:endParaRPr lang="tr-TR" b="1" dirty="0"/>
        </a:p>
        <a:p xmlns:a="http://schemas.openxmlformats.org/drawingml/2006/main">
          <a:endParaRPr lang="tr-TR" sz="1100" dirty="0"/>
        </a:p>
      </cdr:txBody>
    </cdr:sp>
  </cdr:relSizeAnchor>
  <cdr:relSizeAnchor xmlns:cdr="http://schemas.openxmlformats.org/drawingml/2006/chartDrawing">
    <cdr:from>
      <cdr:x>0.42078</cdr:x>
      <cdr:y>0.41786</cdr:y>
    </cdr:from>
    <cdr:to>
      <cdr:x>0.64675</cdr:x>
      <cdr:y>0.56104</cdr:y>
    </cdr:to>
    <cdr:sp macro="" textlink="">
      <cdr:nvSpPr>
        <cdr:cNvPr id="5" name="1 Metin kutusu"/>
        <cdr:cNvSpPr txBox="1"/>
      </cdr:nvSpPr>
      <cdr:spPr>
        <a:xfrm xmlns:a="http://schemas.openxmlformats.org/drawingml/2006/main">
          <a:off x="2565070" y="1698171"/>
          <a:ext cx="1377538" cy="58189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tr-TR" sz="3600" b="1" dirty="0"/>
            <a:t>% 40</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AAA9933-7B00-498B-BF53-DDA9A7394CC7}" type="datetimeFigureOut">
              <a:rPr lang="tr-TR" smtClean="0"/>
              <a:pPr/>
              <a:t>5.10.2022</a:t>
            </a:fld>
            <a:endParaRPr lang="tr-TR"/>
          </a:p>
        </p:txBody>
      </p:sp>
      <p:sp>
        <p:nvSpPr>
          <p:cNvPr id="4" name="3 Slayt Görüntüsü Yer Tutucusu"/>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4642D02-1B84-48A0-9F60-8EE1C21AC8DC}" type="slidenum">
              <a:rPr lang="tr-TR" smtClean="0"/>
              <a:pPr/>
              <a:t>‹#›</a:t>
            </a:fld>
            <a:endParaRPr lang="tr-T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9E13E9A8-70B0-4954-948D-310650AFCD57}" type="slidenum">
              <a:rPr lang="tr-TR" smtClean="0"/>
              <a:pPr/>
              <a:t>15</a:t>
            </a:fld>
            <a:endParaRPr lang="tr-TR"/>
          </a:p>
        </p:txBody>
      </p:sp>
    </p:spTree>
    <p:extLst>
      <p:ext uri="{BB962C8B-B14F-4D97-AF65-F5344CB8AC3E}">
        <p14:creationId xmlns:p14="http://schemas.microsoft.com/office/powerpoint/2010/main" val="27545964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bg>
      <p:bgRef idx="1002">
        <a:schemeClr val="bg2"/>
      </p:bgRef>
    </p:bg>
    <p:spTree>
      <p:nvGrpSpPr>
        <p:cNvPr id="1" name=""/>
        <p:cNvGrpSpPr/>
        <p:nvPr/>
      </p:nvGrpSpPr>
      <p:grpSpPr>
        <a:xfrm>
          <a:off x="0" y="0"/>
          <a:ext cx="0" cy="0"/>
          <a:chOff x="0" y="0"/>
          <a:chExt cx="0" cy="0"/>
        </a:xfrm>
      </p:grpSpPr>
      <p:sp>
        <p:nvSpPr>
          <p:cNvPr id="9" name="8 Başlık"/>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a:t>Asıl başlık stili için tıklatın</a:t>
            </a:r>
            <a:endParaRPr kumimoji="0" lang="en-US"/>
          </a:p>
        </p:txBody>
      </p:sp>
      <p:sp>
        <p:nvSpPr>
          <p:cNvPr id="17" name="16 Alt Başlık"/>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a:t>Asıl alt başlık stilini düzenlemek için tıklatın</a:t>
            </a:r>
            <a:endParaRPr kumimoji="0" lang="en-US"/>
          </a:p>
        </p:txBody>
      </p:sp>
      <p:sp>
        <p:nvSpPr>
          <p:cNvPr id="30" name="29 Veri Yer Tutucusu"/>
          <p:cNvSpPr>
            <a:spLocks noGrp="1"/>
          </p:cNvSpPr>
          <p:nvPr>
            <p:ph type="dt" sz="half" idx="10"/>
          </p:nvPr>
        </p:nvSpPr>
        <p:spPr/>
        <p:txBody>
          <a:bodyPr/>
          <a:lstStyle/>
          <a:p>
            <a:fld id="{4C352295-04C5-4F31-BD0A-D3E05A6722AE}" type="datetimeFigureOut">
              <a:rPr lang="tr-TR" smtClean="0"/>
              <a:pPr/>
              <a:t>5.10.2022</a:t>
            </a:fld>
            <a:endParaRPr lang="tr-TR"/>
          </a:p>
        </p:txBody>
      </p:sp>
      <p:sp>
        <p:nvSpPr>
          <p:cNvPr id="19" name="18 Altbilgi Yer Tutucusu"/>
          <p:cNvSpPr>
            <a:spLocks noGrp="1"/>
          </p:cNvSpPr>
          <p:nvPr>
            <p:ph type="ftr" sz="quarter" idx="11"/>
          </p:nvPr>
        </p:nvSpPr>
        <p:spPr/>
        <p:txBody>
          <a:bodyPr/>
          <a:lstStyle/>
          <a:p>
            <a:endParaRPr lang="tr-TR"/>
          </a:p>
        </p:txBody>
      </p:sp>
      <p:sp>
        <p:nvSpPr>
          <p:cNvPr id="27" name="26 Slayt Numarası Yer Tutucusu"/>
          <p:cNvSpPr>
            <a:spLocks noGrp="1"/>
          </p:cNvSpPr>
          <p:nvPr>
            <p:ph type="sldNum" sz="quarter" idx="12"/>
          </p:nvPr>
        </p:nvSpPr>
        <p:spPr/>
        <p:txBody>
          <a:bodyPr/>
          <a:lstStyle/>
          <a:p>
            <a:fld id="{64A3070E-9270-4BD0-9A1E-65AAC56A2C49}"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3 Veri Yer Tutucusu"/>
          <p:cNvSpPr>
            <a:spLocks noGrp="1"/>
          </p:cNvSpPr>
          <p:nvPr>
            <p:ph type="dt" sz="half" idx="10"/>
          </p:nvPr>
        </p:nvSpPr>
        <p:spPr/>
        <p:txBody>
          <a:bodyPr/>
          <a:lstStyle/>
          <a:p>
            <a:fld id="{4C352295-04C5-4F31-BD0A-D3E05A6722AE}" type="datetimeFigureOut">
              <a:rPr lang="tr-TR" smtClean="0"/>
              <a:pPr/>
              <a:t>5.10.2022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64A3070E-9270-4BD0-9A1E-65AAC56A2C49}"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8839200" y="914402"/>
            <a:ext cx="2743200" cy="5211763"/>
          </a:xfrm>
        </p:spPr>
        <p:txBody>
          <a:bodyPr vert="eaVert"/>
          <a:lstStyle/>
          <a:p>
            <a:r>
              <a:rPr kumimoji="0" lang="tr-TR"/>
              <a:t>Asıl başlık stili için tıklatın</a:t>
            </a:r>
            <a:endParaRPr kumimoji="0" lang="en-US"/>
          </a:p>
        </p:txBody>
      </p:sp>
      <p:sp>
        <p:nvSpPr>
          <p:cNvPr id="3" name="2 Dikey Metin Yer Tutucusu"/>
          <p:cNvSpPr>
            <a:spLocks noGrp="1"/>
          </p:cNvSpPr>
          <p:nvPr>
            <p:ph type="body" orient="vert" idx="1"/>
          </p:nvPr>
        </p:nvSpPr>
        <p:spPr>
          <a:xfrm>
            <a:off x="609600" y="914402"/>
            <a:ext cx="8026400" cy="5211763"/>
          </a:xfrm>
        </p:spPr>
        <p:txBody>
          <a:bodyPr vert="eaVer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3 Veri Yer Tutucusu"/>
          <p:cNvSpPr>
            <a:spLocks noGrp="1"/>
          </p:cNvSpPr>
          <p:nvPr>
            <p:ph type="dt" sz="half" idx="10"/>
          </p:nvPr>
        </p:nvSpPr>
        <p:spPr/>
        <p:txBody>
          <a:bodyPr/>
          <a:lstStyle/>
          <a:p>
            <a:fld id="{4C352295-04C5-4F31-BD0A-D3E05A6722AE}" type="datetimeFigureOut">
              <a:rPr lang="tr-TR" smtClean="0"/>
              <a:pPr/>
              <a:t>5.10.2022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64A3070E-9270-4BD0-9A1E-65AAC56A2C49}"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a:t>Asıl başlık stili için tıklatın</a:t>
            </a:r>
            <a:endParaRPr kumimoji="0" lang="en-US"/>
          </a:p>
        </p:txBody>
      </p:sp>
      <p:sp>
        <p:nvSpPr>
          <p:cNvPr id="3" name="2 İçerik Yer Tutucusu"/>
          <p:cNvSpPr>
            <a:spLocks noGrp="1"/>
          </p:cNvSpPr>
          <p:nvPr>
            <p:ph idx="1"/>
          </p:nvPr>
        </p:nvSpPr>
        <p:spPr/>
        <p:txBody>
          <a:body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3 Veri Yer Tutucusu"/>
          <p:cNvSpPr>
            <a:spLocks noGrp="1"/>
          </p:cNvSpPr>
          <p:nvPr>
            <p:ph type="dt" sz="half" idx="10"/>
          </p:nvPr>
        </p:nvSpPr>
        <p:spPr/>
        <p:txBody>
          <a:bodyPr/>
          <a:lstStyle/>
          <a:p>
            <a:fld id="{4C352295-04C5-4F31-BD0A-D3E05A6722AE}" type="datetimeFigureOut">
              <a:rPr lang="tr-TR" smtClean="0"/>
              <a:pPr/>
              <a:t>5.10.2022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64A3070E-9270-4BD0-9A1E-65AAC56A2C49}"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a:t>Asıl başlık stili için tıklatın</a:t>
            </a:r>
            <a:endParaRPr kumimoji="0" lang="en-US"/>
          </a:p>
        </p:txBody>
      </p:sp>
      <p:sp>
        <p:nvSpPr>
          <p:cNvPr id="3" name="2 Metin Yer Tutucusu"/>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a:t>Asıl metin stillerini düzenlemek için tıklatın</a:t>
            </a:r>
          </a:p>
        </p:txBody>
      </p:sp>
      <p:sp>
        <p:nvSpPr>
          <p:cNvPr id="4" name="3 Veri Yer Tutucusu"/>
          <p:cNvSpPr>
            <a:spLocks noGrp="1"/>
          </p:cNvSpPr>
          <p:nvPr>
            <p:ph type="dt" sz="half" idx="10"/>
          </p:nvPr>
        </p:nvSpPr>
        <p:spPr/>
        <p:txBody>
          <a:bodyPr/>
          <a:lstStyle/>
          <a:p>
            <a:fld id="{4C352295-04C5-4F31-BD0A-D3E05A6722AE}" type="datetimeFigureOut">
              <a:rPr lang="tr-TR" smtClean="0"/>
              <a:pPr/>
              <a:t>5.10.2022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64A3070E-9270-4BD0-9A1E-65AAC56A2C49}"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09600" y="704088"/>
            <a:ext cx="10972800" cy="1143000"/>
          </a:xfrm>
        </p:spPr>
        <p:txBody>
          <a:bodyPr/>
          <a:lstStyle/>
          <a:p>
            <a:r>
              <a:rPr kumimoji="0" lang="tr-TR"/>
              <a:t>Asıl başlık stili için tıklatın</a:t>
            </a:r>
            <a:endParaRPr kumimoji="0" lang="en-US"/>
          </a:p>
        </p:txBody>
      </p:sp>
      <p:sp>
        <p:nvSpPr>
          <p:cNvPr id="3" name="2 İçerik Yer Tutucusu"/>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3 İçerik Yer Tutucusu"/>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5" name="4 Veri Yer Tutucusu"/>
          <p:cNvSpPr>
            <a:spLocks noGrp="1"/>
          </p:cNvSpPr>
          <p:nvPr>
            <p:ph type="dt" sz="half" idx="10"/>
          </p:nvPr>
        </p:nvSpPr>
        <p:spPr/>
        <p:txBody>
          <a:bodyPr/>
          <a:lstStyle/>
          <a:p>
            <a:fld id="{4C352295-04C5-4F31-BD0A-D3E05A6722AE}" type="datetimeFigureOut">
              <a:rPr lang="tr-TR" smtClean="0"/>
              <a:pPr/>
              <a:t>5.10.2022</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64A3070E-9270-4BD0-9A1E-65AAC56A2C49}"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609600" y="704088"/>
            <a:ext cx="10972800" cy="1143000"/>
          </a:xfrm>
        </p:spPr>
        <p:txBody>
          <a:bodyPr tIns="45720" anchor="b"/>
          <a:lstStyle>
            <a:lvl1pPr>
              <a:defRPr/>
            </a:lvl1pPr>
          </a:lstStyle>
          <a:p>
            <a:r>
              <a:rPr kumimoji="0" lang="tr-TR"/>
              <a:t>Asıl başlık stili için tıklatın</a:t>
            </a:r>
            <a:endParaRPr kumimoji="0" lang="en-US"/>
          </a:p>
        </p:txBody>
      </p:sp>
      <p:sp>
        <p:nvSpPr>
          <p:cNvPr id="3" name="2 Metin Yer Tutucusu"/>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a:t>Asıl metin stillerini düzenlemek için tıklatın</a:t>
            </a:r>
          </a:p>
        </p:txBody>
      </p:sp>
      <p:sp>
        <p:nvSpPr>
          <p:cNvPr id="4" name="3 Metin Yer Tutucusu"/>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a:t>Asıl metin stillerini düzenlemek için tıklatın</a:t>
            </a:r>
          </a:p>
        </p:txBody>
      </p:sp>
      <p:sp>
        <p:nvSpPr>
          <p:cNvPr id="5" name="4 İçerik Yer Tutucusu"/>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6" name="5 İçerik Yer Tutucusu"/>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7" name="6 Veri Yer Tutucusu"/>
          <p:cNvSpPr>
            <a:spLocks noGrp="1"/>
          </p:cNvSpPr>
          <p:nvPr>
            <p:ph type="dt" sz="half" idx="10"/>
          </p:nvPr>
        </p:nvSpPr>
        <p:spPr/>
        <p:txBody>
          <a:bodyPr/>
          <a:lstStyle/>
          <a:p>
            <a:fld id="{4C352295-04C5-4F31-BD0A-D3E05A6722AE}" type="datetimeFigureOut">
              <a:rPr lang="tr-TR" smtClean="0"/>
              <a:pPr/>
              <a:t>5.10.2022</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64A3070E-9270-4BD0-9A1E-65AAC56A2C49}"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tr-TR"/>
              <a:t>Asıl başlık stili için tıklatın</a:t>
            </a:r>
            <a:endParaRPr kumimoji="0" lang="en-US"/>
          </a:p>
        </p:txBody>
      </p:sp>
      <p:sp>
        <p:nvSpPr>
          <p:cNvPr id="3" name="2 Veri Yer Tutucusu"/>
          <p:cNvSpPr>
            <a:spLocks noGrp="1"/>
          </p:cNvSpPr>
          <p:nvPr>
            <p:ph type="dt" sz="half" idx="10"/>
          </p:nvPr>
        </p:nvSpPr>
        <p:spPr/>
        <p:txBody>
          <a:bodyPr/>
          <a:lstStyle/>
          <a:p>
            <a:fld id="{4C352295-04C5-4F31-BD0A-D3E05A6722AE}" type="datetimeFigureOut">
              <a:rPr lang="tr-TR" smtClean="0"/>
              <a:pPr/>
              <a:t>5.10.2022</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64A3070E-9270-4BD0-9A1E-65AAC56A2C49}"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4C352295-04C5-4F31-BD0A-D3E05A6722AE}" type="datetimeFigureOut">
              <a:rPr lang="tr-TR" smtClean="0"/>
              <a:pPr/>
              <a:t>5.10.2022</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64A3070E-9270-4BD0-9A1E-65AAC56A2C49}"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tr-TR"/>
              <a:t>Asıl başlık stili için tıklatın</a:t>
            </a:r>
            <a:endParaRPr kumimoji="0" lang="en-US"/>
          </a:p>
        </p:txBody>
      </p:sp>
      <p:sp>
        <p:nvSpPr>
          <p:cNvPr id="3" name="2 Metin Yer Tutucusu"/>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tr-TR"/>
              <a:t>Asıl metin stillerini düzenlemek için tıklatın</a:t>
            </a:r>
          </a:p>
        </p:txBody>
      </p:sp>
      <p:sp>
        <p:nvSpPr>
          <p:cNvPr id="4" name="3 İçerik Yer Tutucusu"/>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5" name="4 Veri Yer Tutucusu"/>
          <p:cNvSpPr>
            <a:spLocks noGrp="1"/>
          </p:cNvSpPr>
          <p:nvPr>
            <p:ph type="dt" sz="half" idx="10"/>
          </p:nvPr>
        </p:nvSpPr>
        <p:spPr/>
        <p:txBody>
          <a:bodyPr/>
          <a:lstStyle/>
          <a:p>
            <a:fld id="{4C352295-04C5-4F31-BD0A-D3E05A6722AE}" type="datetimeFigureOut">
              <a:rPr lang="tr-TR" smtClean="0"/>
              <a:pPr/>
              <a:t>5.10.2022</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64A3070E-9270-4BD0-9A1E-65AAC56A2C49}"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8 Tek Köşesi Kesik ve Yuvarlatılmış Dikdörtgen"/>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11 Dik Üçgen"/>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1 Başlık"/>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tr-TR"/>
              <a:t>Asıl başlık stili için tıklatın</a:t>
            </a:r>
            <a:endParaRPr kumimoji="0" lang="en-US"/>
          </a:p>
        </p:txBody>
      </p:sp>
      <p:sp>
        <p:nvSpPr>
          <p:cNvPr id="4" name="3 Metin Yer Tutucusu"/>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tr-TR"/>
              <a:t>Asıl metin stillerini düzenlemek için tıklatın</a:t>
            </a:r>
          </a:p>
        </p:txBody>
      </p:sp>
      <p:sp>
        <p:nvSpPr>
          <p:cNvPr id="5" name="4 Veri Yer Tutucusu"/>
          <p:cNvSpPr>
            <a:spLocks noGrp="1"/>
          </p:cNvSpPr>
          <p:nvPr>
            <p:ph type="dt" sz="half" idx="10"/>
          </p:nvPr>
        </p:nvSpPr>
        <p:spPr/>
        <p:txBody>
          <a:bodyPr/>
          <a:lstStyle/>
          <a:p>
            <a:fld id="{4C352295-04C5-4F31-BD0A-D3E05A6722AE}" type="datetimeFigureOut">
              <a:rPr lang="tr-TR" smtClean="0"/>
              <a:pPr/>
              <a:t>5.10.2022</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a:xfrm>
            <a:off x="10769600" y="6356351"/>
            <a:ext cx="812800" cy="365125"/>
          </a:xfrm>
        </p:spPr>
        <p:txBody>
          <a:bodyPr/>
          <a:lstStyle/>
          <a:p>
            <a:fld id="{64A3070E-9270-4BD0-9A1E-65AAC56A2C49}" type="slidenum">
              <a:rPr lang="tr-TR" smtClean="0"/>
              <a:pPr/>
              <a:t>‹#›</a:t>
            </a:fld>
            <a:endParaRPr lang="tr-TR"/>
          </a:p>
        </p:txBody>
      </p:sp>
      <p:sp>
        <p:nvSpPr>
          <p:cNvPr id="3" name="2 Resim Yer Tutucusu"/>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tr-TR"/>
              <a:t>Resim eklemek için simgeyi tıklatın</a:t>
            </a:r>
            <a:endParaRPr kumimoji="0" lang="en-US" dirty="0"/>
          </a:p>
        </p:txBody>
      </p:sp>
      <p:sp>
        <p:nvSpPr>
          <p:cNvPr id="10" name="9 Serbest Form"/>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10 Serbest Form"/>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6 Serbest Form"/>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7 Serbest Form"/>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8 Başlık Yer Tutucusu"/>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tr-TR"/>
              <a:t>Asıl başlık stili için tıklatın</a:t>
            </a:r>
            <a:endParaRPr kumimoji="0" lang="en-US"/>
          </a:p>
        </p:txBody>
      </p:sp>
      <p:sp>
        <p:nvSpPr>
          <p:cNvPr id="30" name="29 Metin Yer Tutucusu"/>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tr-TR"/>
              <a:t>Asıl metin stillerini düzenlemek için tıklatın</a:t>
            </a:r>
          </a:p>
          <a:p>
            <a:pPr lvl="1" eaLnBrk="1" latinLnBrk="0" hangingPunct="1"/>
            <a:r>
              <a:rPr kumimoji="0" lang="tr-TR"/>
              <a:t>İkinci düzey</a:t>
            </a:r>
          </a:p>
          <a:p>
            <a:pPr lvl="2" eaLnBrk="1" latinLnBrk="0" hangingPunct="1"/>
            <a:r>
              <a:rPr kumimoji="0" lang="tr-TR"/>
              <a:t>Üçüncü düzey</a:t>
            </a:r>
          </a:p>
          <a:p>
            <a:pPr lvl="3" eaLnBrk="1" latinLnBrk="0" hangingPunct="1"/>
            <a:r>
              <a:rPr kumimoji="0" lang="tr-TR"/>
              <a:t>Dördüncü düzey</a:t>
            </a:r>
          </a:p>
          <a:p>
            <a:pPr lvl="4" eaLnBrk="1" latinLnBrk="0" hangingPunct="1"/>
            <a:r>
              <a:rPr kumimoji="0" lang="tr-TR"/>
              <a:t>Beşinci düzey</a:t>
            </a:r>
            <a:endParaRPr kumimoji="0" lang="en-US"/>
          </a:p>
        </p:txBody>
      </p:sp>
      <p:sp>
        <p:nvSpPr>
          <p:cNvPr id="10" name="9 Veri Yer Tutucusu"/>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4C352295-04C5-4F31-BD0A-D3E05A6722AE}" type="datetimeFigureOut">
              <a:rPr lang="tr-TR" smtClean="0"/>
              <a:pPr/>
              <a:t>5.10.2022</a:t>
            </a:fld>
            <a:endParaRPr lang="tr-TR"/>
          </a:p>
        </p:txBody>
      </p:sp>
      <p:sp>
        <p:nvSpPr>
          <p:cNvPr id="22" name="21 Altbilgi Yer Tutucusu"/>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tr-TR"/>
          </a:p>
        </p:txBody>
      </p:sp>
      <p:sp>
        <p:nvSpPr>
          <p:cNvPr id="18" name="17 Slayt Numarası Yer Tutucusu"/>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64A3070E-9270-4BD0-9A1E-65AAC56A2C49}" type="slidenum">
              <a:rPr lang="tr-TR" smtClean="0"/>
              <a:pPr/>
              <a:t>‹#›</a:t>
            </a:fld>
            <a:endParaRPr lang="tr-TR"/>
          </a:p>
        </p:txBody>
      </p:sp>
      <p:grpSp>
        <p:nvGrpSpPr>
          <p:cNvPr id="2" name="1 Grup"/>
          <p:cNvGrpSpPr/>
          <p:nvPr/>
        </p:nvGrpSpPr>
        <p:grpSpPr>
          <a:xfrm>
            <a:off x="-25356" y="202408"/>
            <a:ext cx="12240731" cy="649224"/>
            <a:chOff x="-19045" y="216550"/>
            <a:chExt cx="9180548" cy="649224"/>
          </a:xfrm>
        </p:grpSpPr>
        <p:sp>
          <p:nvSpPr>
            <p:cNvPr id="12" name="11 Serbest Form"/>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Serbest Form"/>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2.xml"/><Relationship Id="rId5" Type="http://schemas.openxmlformats.org/officeDocument/2006/relationships/image" Target="../media/image8.emf"/><Relationship Id="rId4" Type="http://schemas.openxmlformats.org/officeDocument/2006/relationships/image" Target="../media/image7.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20.emf"/><Relationship Id="rId13" Type="http://schemas.openxmlformats.org/officeDocument/2006/relationships/image" Target="../media/image25.emf"/><Relationship Id="rId3" Type="http://schemas.openxmlformats.org/officeDocument/2006/relationships/image" Target="../media/image15.emf"/><Relationship Id="rId7" Type="http://schemas.openxmlformats.org/officeDocument/2006/relationships/image" Target="../media/image19.emf"/><Relationship Id="rId12" Type="http://schemas.openxmlformats.org/officeDocument/2006/relationships/image" Target="../media/image24.emf"/><Relationship Id="rId2" Type="http://schemas.openxmlformats.org/officeDocument/2006/relationships/image" Target="../media/image14.emf"/><Relationship Id="rId1" Type="http://schemas.openxmlformats.org/officeDocument/2006/relationships/slideLayout" Target="../slideLayouts/slideLayout2.xml"/><Relationship Id="rId6" Type="http://schemas.openxmlformats.org/officeDocument/2006/relationships/image" Target="../media/image18.emf"/><Relationship Id="rId11" Type="http://schemas.openxmlformats.org/officeDocument/2006/relationships/image" Target="../media/image23.emf"/><Relationship Id="rId5" Type="http://schemas.openxmlformats.org/officeDocument/2006/relationships/image" Target="../media/image17.emf"/><Relationship Id="rId10" Type="http://schemas.openxmlformats.org/officeDocument/2006/relationships/image" Target="../media/image22.emf"/><Relationship Id="rId4" Type="http://schemas.openxmlformats.org/officeDocument/2006/relationships/image" Target="../media/image16.emf"/><Relationship Id="rId9" Type="http://schemas.openxmlformats.org/officeDocument/2006/relationships/image" Target="../media/image21.emf"/><Relationship Id="rId14" Type="http://schemas.openxmlformats.org/officeDocument/2006/relationships/image" Target="../media/image26.emf"/></Relationships>
</file>

<file path=ppt/slides/_rels/slide18.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emf"/><Relationship Id="rId1" Type="http://schemas.openxmlformats.org/officeDocument/2006/relationships/slideLayout" Target="../slideLayouts/slideLayout2.xml"/><Relationship Id="rId5" Type="http://schemas.openxmlformats.org/officeDocument/2006/relationships/image" Target="../media/image30.emf"/><Relationship Id="rId4" Type="http://schemas.openxmlformats.org/officeDocument/2006/relationships/image" Target="../media/image29.emf"/></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chart" Target="../charts/char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3.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2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image" Target="../media/image43.emf"/><Relationship Id="rId1" Type="http://schemas.openxmlformats.org/officeDocument/2006/relationships/slideLayout" Target="../slideLayouts/slideLayout2.xml"/><Relationship Id="rId6" Type="http://schemas.openxmlformats.org/officeDocument/2006/relationships/image" Target="../media/image47.emf"/><Relationship Id="rId5" Type="http://schemas.openxmlformats.org/officeDocument/2006/relationships/image" Target="../media/image46.emf"/><Relationship Id="rId4" Type="http://schemas.openxmlformats.org/officeDocument/2006/relationships/image" Target="../media/image45.e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54.emf"/><Relationship Id="rId3" Type="http://schemas.openxmlformats.org/officeDocument/2006/relationships/image" Target="../media/image49.emf"/><Relationship Id="rId7" Type="http://schemas.openxmlformats.org/officeDocument/2006/relationships/image" Target="../media/image53.emf"/><Relationship Id="rId2" Type="http://schemas.openxmlformats.org/officeDocument/2006/relationships/image" Target="../media/image48.emf"/><Relationship Id="rId1" Type="http://schemas.openxmlformats.org/officeDocument/2006/relationships/slideLayout" Target="../slideLayouts/slideLayout2.xml"/><Relationship Id="rId6" Type="http://schemas.openxmlformats.org/officeDocument/2006/relationships/image" Target="../media/image52.emf"/><Relationship Id="rId5" Type="http://schemas.openxmlformats.org/officeDocument/2006/relationships/image" Target="../media/image51.emf"/><Relationship Id="rId4" Type="http://schemas.openxmlformats.org/officeDocument/2006/relationships/image" Target="../media/image50.emf"/><Relationship Id="rId9" Type="http://schemas.openxmlformats.org/officeDocument/2006/relationships/image" Target="../media/image55.emf"/></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6.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9.emf"/><Relationship Id="rId2" Type="http://schemas.openxmlformats.org/officeDocument/2006/relationships/image" Target="../media/image58.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60.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61.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ais.osym.gov.tr/" TargetMode="Externa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YKS.jpg"/>
          <p:cNvPicPr>
            <a:picLocks noChangeAspect="1"/>
          </p:cNvPicPr>
          <p:nvPr/>
        </p:nvPicPr>
        <p:blipFill>
          <a:blip r:embed="rId2"/>
          <a:stretch>
            <a:fillRect/>
          </a:stretch>
        </p:blipFill>
        <p:spPr>
          <a:xfrm>
            <a:off x="0" y="0"/>
            <a:ext cx="12192000" cy="6858000"/>
          </a:xfrm>
          <a:prstGeom prst="rect">
            <a:avLst/>
          </a:prstGeom>
        </p:spPr>
      </p:pic>
      <p:sp>
        <p:nvSpPr>
          <p:cNvPr id="5" name="4 Metin kutusu"/>
          <p:cNvSpPr txBox="1"/>
          <p:nvPr/>
        </p:nvSpPr>
        <p:spPr>
          <a:xfrm>
            <a:off x="4009292" y="5134708"/>
            <a:ext cx="4628271" cy="861774"/>
          </a:xfrm>
          <a:prstGeom prst="rect">
            <a:avLst/>
          </a:prstGeom>
          <a:noFill/>
        </p:spPr>
        <p:txBody>
          <a:bodyPr wrap="square" rtlCol="0">
            <a:spAutoFit/>
          </a:bodyPr>
          <a:lstStyle/>
          <a:p>
            <a:pPr algn="ctr"/>
            <a:r>
              <a:rPr lang="tr-TR" sz="50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2023</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etin kutusu 6"/>
          <p:cNvSpPr txBox="1"/>
          <p:nvPr/>
        </p:nvSpPr>
        <p:spPr>
          <a:xfrm>
            <a:off x="155679" y="2962459"/>
            <a:ext cx="2437623" cy="1015663"/>
          </a:xfrm>
          <a:prstGeom prst="rect">
            <a:avLst/>
          </a:prstGeom>
          <a:noFill/>
        </p:spPr>
        <p:txBody>
          <a:bodyPr wrap="square" rtlCol="0">
            <a:spAutoFit/>
          </a:bodyPr>
          <a:lstStyle/>
          <a:p>
            <a:pPr algn="ctr"/>
            <a:r>
              <a:rPr lang="tr-TR" sz="2000" dirty="0">
                <a:solidFill>
                  <a:srgbClr val="1B6D6B"/>
                </a:solidFill>
                <a:latin typeface="Arial Black" panose="020B0A04020102020204" pitchFamily="34" charset="0"/>
              </a:rPr>
              <a:t>SON 4 YILIN DERS NET ORTALAMALARI</a:t>
            </a:r>
          </a:p>
        </p:txBody>
      </p:sp>
      <p:graphicFrame>
        <p:nvGraphicFramePr>
          <p:cNvPr id="5" name="Tablo 4"/>
          <p:cNvGraphicFramePr>
            <a:graphicFrameLocks noGrp="1"/>
          </p:cNvGraphicFramePr>
          <p:nvPr>
            <p:extLst>
              <p:ext uri="{D42A27DB-BD31-4B8C-83A1-F6EECF244321}">
                <p14:modId xmlns:p14="http://schemas.microsoft.com/office/powerpoint/2010/main" val="117674281"/>
              </p:ext>
            </p:extLst>
          </p:nvPr>
        </p:nvGraphicFramePr>
        <p:xfrm>
          <a:off x="2826477" y="1034320"/>
          <a:ext cx="8296224" cy="5171608"/>
        </p:xfrm>
        <a:graphic>
          <a:graphicData uri="http://schemas.openxmlformats.org/drawingml/2006/table">
            <a:tbl>
              <a:tblPr firstRow="1" bandRow="1">
                <a:tableStyleId>{0505E3EF-67EA-436B-97B2-0124C06EBD24}</a:tableStyleId>
              </a:tblPr>
              <a:tblGrid>
                <a:gridCol w="1382704">
                  <a:extLst>
                    <a:ext uri="{9D8B030D-6E8A-4147-A177-3AD203B41FA5}">
                      <a16:colId xmlns:a16="http://schemas.microsoft.com/office/drawing/2014/main" val="262707428"/>
                    </a:ext>
                  </a:extLst>
                </a:gridCol>
                <a:gridCol w="1382704">
                  <a:extLst>
                    <a:ext uri="{9D8B030D-6E8A-4147-A177-3AD203B41FA5}">
                      <a16:colId xmlns:a16="http://schemas.microsoft.com/office/drawing/2014/main" val="4278416114"/>
                    </a:ext>
                  </a:extLst>
                </a:gridCol>
                <a:gridCol w="1382704">
                  <a:extLst>
                    <a:ext uri="{9D8B030D-6E8A-4147-A177-3AD203B41FA5}">
                      <a16:colId xmlns:a16="http://schemas.microsoft.com/office/drawing/2014/main" val="3119523514"/>
                    </a:ext>
                  </a:extLst>
                </a:gridCol>
                <a:gridCol w="1382704">
                  <a:extLst>
                    <a:ext uri="{9D8B030D-6E8A-4147-A177-3AD203B41FA5}">
                      <a16:colId xmlns:a16="http://schemas.microsoft.com/office/drawing/2014/main" val="770519244"/>
                    </a:ext>
                  </a:extLst>
                </a:gridCol>
                <a:gridCol w="1382704">
                  <a:extLst>
                    <a:ext uri="{9D8B030D-6E8A-4147-A177-3AD203B41FA5}">
                      <a16:colId xmlns:a16="http://schemas.microsoft.com/office/drawing/2014/main" val="138613360"/>
                    </a:ext>
                  </a:extLst>
                </a:gridCol>
                <a:gridCol w="1382704">
                  <a:extLst>
                    <a:ext uri="{9D8B030D-6E8A-4147-A177-3AD203B41FA5}">
                      <a16:colId xmlns:a16="http://schemas.microsoft.com/office/drawing/2014/main" val="3972182944"/>
                    </a:ext>
                  </a:extLst>
                </a:gridCol>
              </a:tblGrid>
              <a:tr h="646451">
                <a:tc>
                  <a:txBody>
                    <a:bodyPr/>
                    <a:lstStyle/>
                    <a:p>
                      <a:pPr algn="ctr"/>
                      <a:r>
                        <a:rPr lang="tr-TR" dirty="0">
                          <a:effectLst>
                            <a:outerShdw blurRad="38100" dist="38100" dir="2700000" algn="tl">
                              <a:srgbClr val="000000">
                                <a:alpha val="43137"/>
                              </a:srgbClr>
                            </a:outerShdw>
                          </a:effectLst>
                        </a:rPr>
                        <a:t>COĞ.-2</a:t>
                      </a:r>
                      <a:endParaRPr lang="tr-TR" b="1" dirty="0">
                        <a:solidFill>
                          <a:srgbClr val="14603A"/>
                        </a:solidFill>
                        <a:effectLst>
                          <a:outerShdw blurRad="38100" dist="38100" dir="2700000" algn="tl">
                            <a:srgbClr val="000000">
                              <a:alpha val="43137"/>
                            </a:srgbClr>
                          </a:outerShdw>
                        </a:effectLst>
                      </a:endParaRPr>
                    </a:p>
                  </a:txBody>
                  <a:tcPr anchor="ctr"/>
                </a:tc>
                <a:tc>
                  <a:txBody>
                    <a:bodyPr/>
                    <a:lstStyle/>
                    <a:p>
                      <a:pPr algn="ctr"/>
                      <a:r>
                        <a:rPr lang="tr-TR" dirty="0">
                          <a:effectLst>
                            <a:outerShdw blurRad="38100" dist="38100" dir="2700000" algn="tl">
                              <a:srgbClr val="000000">
                                <a:alpha val="43137"/>
                              </a:srgbClr>
                            </a:outerShdw>
                          </a:effectLst>
                        </a:rPr>
                        <a:t>11</a:t>
                      </a:r>
                      <a:endParaRPr lang="tr-TR" b="1" dirty="0">
                        <a:solidFill>
                          <a:srgbClr val="14603A"/>
                        </a:solidFill>
                        <a:effectLst>
                          <a:outerShdw blurRad="38100" dist="38100" dir="2700000" algn="tl">
                            <a:srgbClr val="000000">
                              <a:alpha val="43137"/>
                            </a:srgbClr>
                          </a:outerShdw>
                        </a:effectLst>
                      </a:endParaRPr>
                    </a:p>
                  </a:txBody>
                  <a:tcPr anchor="ctr"/>
                </a:tc>
                <a:tc>
                  <a:txBody>
                    <a:bodyPr/>
                    <a:lstStyle/>
                    <a:p>
                      <a:pPr algn="ctr"/>
                      <a:r>
                        <a:rPr lang="tr-TR" dirty="0">
                          <a:effectLst>
                            <a:outerShdw blurRad="38100" dist="38100" dir="2700000" algn="tl">
                              <a:srgbClr val="000000">
                                <a:alpha val="43137"/>
                              </a:srgbClr>
                            </a:outerShdw>
                          </a:effectLst>
                        </a:rPr>
                        <a:t>2,8</a:t>
                      </a:r>
                      <a:endParaRPr lang="tr-TR" b="1" dirty="0">
                        <a:solidFill>
                          <a:srgbClr val="14603A"/>
                        </a:solidFill>
                        <a:effectLst>
                          <a:outerShdw blurRad="38100" dist="38100" dir="2700000" algn="tl">
                            <a:srgbClr val="000000">
                              <a:alpha val="43137"/>
                            </a:srgbClr>
                          </a:outerShdw>
                        </a:effectLst>
                      </a:endParaRPr>
                    </a:p>
                  </a:txBody>
                  <a:tcPr anchor="ctr"/>
                </a:tc>
                <a:tc>
                  <a:txBody>
                    <a:bodyPr/>
                    <a:lstStyle/>
                    <a:p>
                      <a:pPr algn="ctr"/>
                      <a:r>
                        <a:rPr lang="tr-TR" dirty="0">
                          <a:effectLst>
                            <a:outerShdw blurRad="38100" dist="38100" dir="2700000" algn="tl">
                              <a:srgbClr val="000000">
                                <a:alpha val="43137"/>
                              </a:srgbClr>
                            </a:outerShdw>
                          </a:effectLst>
                        </a:rPr>
                        <a:t>2,3</a:t>
                      </a:r>
                      <a:endParaRPr lang="tr-TR" b="1" dirty="0">
                        <a:solidFill>
                          <a:srgbClr val="14603A"/>
                        </a:solidFill>
                        <a:effectLst>
                          <a:outerShdw blurRad="38100" dist="38100" dir="2700000" algn="tl">
                            <a:srgbClr val="000000">
                              <a:alpha val="43137"/>
                            </a:srgbClr>
                          </a:outerShdw>
                        </a:effectLst>
                      </a:endParaRPr>
                    </a:p>
                  </a:txBody>
                  <a:tcPr anchor="ctr"/>
                </a:tc>
                <a:tc>
                  <a:txBody>
                    <a:bodyPr/>
                    <a:lstStyle/>
                    <a:p>
                      <a:pPr algn="ctr"/>
                      <a:r>
                        <a:rPr lang="tr-TR" dirty="0">
                          <a:effectLst>
                            <a:outerShdw blurRad="38100" dist="38100" dir="2700000" algn="tl">
                              <a:srgbClr val="000000">
                                <a:alpha val="43137"/>
                              </a:srgbClr>
                            </a:outerShdw>
                          </a:effectLst>
                        </a:rPr>
                        <a:t>2,7</a:t>
                      </a:r>
                      <a:endParaRPr lang="tr-TR" b="1" dirty="0">
                        <a:solidFill>
                          <a:srgbClr val="14603A"/>
                        </a:solidFill>
                        <a:effectLst>
                          <a:outerShdw blurRad="38100" dist="38100" dir="2700000" algn="tl">
                            <a:srgbClr val="000000">
                              <a:alpha val="43137"/>
                            </a:srgbClr>
                          </a:outerShdw>
                        </a:effectLst>
                      </a:endParaRPr>
                    </a:p>
                  </a:txBody>
                  <a:tcPr anchor="ctr"/>
                </a:tc>
                <a:tc>
                  <a:txBody>
                    <a:bodyPr/>
                    <a:lstStyle/>
                    <a:p>
                      <a:pPr algn="ctr"/>
                      <a:r>
                        <a:rPr lang="tr-TR" dirty="0">
                          <a:effectLst>
                            <a:outerShdw blurRad="38100" dist="38100" dir="2700000" algn="tl">
                              <a:srgbClr val="000000">
                                <a:alpha val="43137"/>
                              </a:srgbClr>
                            </a:outerShdw>
                          </a:effectLst>
                        </a:rPr>
                        <a:t>2,9</a:t>
                      </a:r>
                      <a:endParaRPr lang="tr-TR" b="1" dirty="0">
                        <a:solidFill>
                          <a:srgbClr val="14603A"/>
                        </a:solidFill>
                        <a:effectLst>
                          <a:outerShdw blurRad="38100" dist="38100" dir="2700000" algn="tl">
                            <a:srgbClr val="000000">
                              <a:alpha val="43137"/>
                            </a:srgbClr>
                          </a:outerShdw>
                        </a:effectLst>
                      </a:endParaRPr>
                    </a:p>
                  </a:txBody>
                  <a:tcPr anchor="ctr"/>
                </a:tc>
                <a:extLst>
                  <a:ext uri="{0D108BD9-81ED-4DB2-BD59-A6C34878D82A}">
                    <a16:rowId xmlns:a16="http://schemas.microsoft.com/office/drawing/2014/main" val="469229759"/>
                  </a:ext>
                </a:extLst>
              </a:tr>
              <a:tr h="646451">
                <a:tc>
                  <a:txBody>
                    <a:bodyPr/>
                    <a:lstStyle/>
                    <a:p>
                      <a:pPr algn="ctr"/>
                      <a:r>
                        <a:rPr lang="tr-TR" dirty="0">
                          <a:effectLst>
                            <a:outerShdw blurRad="38100" dist="38100" dir="2700000" algn="tl">
                              <a:srgbClr val="000000">
                                <a:alpha val="43137"/>
                              </a:srgbClr>
                            </a:outerShdw>
                          </a:effectLst>
                        </a:rPr>
                        <a:t>FELSEFE GR.</a:t>
                      </a:r>
                      <a:endParaRPr lang="tr-TR" b="1" dirty="0">
                        <a:solidFill>
                          <a:srgbClr val="14603A"/>
                        </a:solidFill>
                        <a:effectLst>
                          <a:outerShdw blurRad="38100" dist="38100" dir="2700000" algn="tl">
                            <a:srgbClr val="000000">
                              <a:alpha val="43137"/>
                            </a:srgbClr>
                          </a:outerShdw>
                        </a:effectLst>
                      </a:endParaRPr>
                    </a:p>
                  </a:txBody>
                  <a:tcPr anchor="ctr"/>
                </a:tc>
                <a:tc>
                  <a:txBody>
                    <a:bodyPr/>
                    <a:lstStyle/>
                    <a:p>
                      <a:pPr algn="ctr"/>
                      <a:r>
                        <a:rPr lang="tr-TR" dirty="0">
                          <a:effectLst>
                            <a:outerShdw blurRad="38100" dist="38100" dir="2700000" algn="tl">
                              <a:srgbClr val="000000">
                                <a:alpha val="43137"/>
                              </a:srgbClr>
                            </a:outerShdw>
                          </a:effectLst>
                        </a:rPr>
                        <a:t>12</a:t>
                      </a:r>
                      <a:endParaRPr lang="tr-TR" b="1" dirty="0">
                        <a:solidFill>
                          <a:srgbClr val="14603A"/>
                        </a:solidFill>
                        <a:effectLst>
                          <a:outerShdw blurRad="38100" dist="38100" dir="2700000" algn="tl">
                            <a:srgbClr val="000000">
                              <a:alpha val="43137"/>
                            </a:srgbClr>
                          </a:outerShdw>
                        </a:effectLst>
                      </a:endParaRPr>
                    </a:p>
                  </a:txBody>
                  <a:tcPr anchor="ctr"/>
                </a:tc>
                <a:tc>
                  <a:txBody>
                    <a:bodyPr/>
                    <a:lstStyle/>
                    <a:p>
                      <a:pPr algn="ctr"/>
                      <a:r>
                        <a:rPr lang="tr-TR" dirty="0">
                          <a:effectLst>
                            <a:outerShdw blurRad="38100" dist="38100" dir="2700000" algn="tl">
                              <a:srgbClr val="000000">
                                <a:alpha val="43137"/>
                              </a:srgbClr>
                            </a:outerShdw>
                          </a:effectLst>
                        </a:rPr>
                        <a:t>4,11</a:t>
                      </a:r>
                      <a:endParaRPr lang="tr-TR" b="1" dirty="0">
                        <a:solidFill>
                          <a:srgbClr val="14603A"/>
                        </a:solidFill>
                        <a:effectLst>
                          <a:outerShdw blurRad="38100" dist="38100" dir="2700000" algn="tl">
                            <a:srgbClr val="000000">
                              <a:alpha val="43137"/>
                            </a:srgbClr>
                          </a:outerShdw>
                        </a:effectLst>
                      </a:endParaRPr>
                    </a:p>
                  </a:txBody>
                  <a:tcPr anchor="ctr"/>
                </a:tc>
                <a:tc>
                  <a:txBody>
                    <a:bodyPr/>
                    <a:lstStyle/>
                    <a:p>
                      <a:pPr algn="ctr"/>
                      <a:r>
                        <a:rPr lang="tr-TR" dirty="0">
                          <a:effectLst>
                            <a:outerShdw blurRad="38100" dist="38100" dir="2700000" algn="tl">
                              <a:srgbClr val="000000">
                                <a:alpha val="43137"/>
                              </a:srgbClr>
                            </a:outerShdw>
                          </a:effectLst>
                        </a:rPr>
                        <a:t>2,4</a:t>
                      </a:r>
                      <a:endParaRPr lang="tr-TR" b="1" dirty="0">
                        <a:solidFill>
                          <a:srgbClr val="14603A"/>
                        </a:solidFill>
                        <a:effectLst>
                          <a:outerShdw blurRad="38100" dist="38100" dir="2700000" algn="tl">
                            <a:srgbClr val="000000">
                              <a:alpha val="43137"/>
                            </a:srgbClr>
                          </a:outerShdw>
                        </a:effectLst>
                      </a:endParaRPr>
                    </a:p>
                  </a:txBody>
                  <a:tcPr anchor="ctr"/>
                </a:tc>
                <a:tc>
                  <a:txBody>
                    <a:bodyPr/>
                    <a:lstStyle/>
                    <a:p>
                      <a:pPr algn="ctr"/>
                      <a:r>
                        <a:rPr lang="tr-TR" dirty="0">
                          <a:effectLst>
                            <a:outerShdw blurRad="38100" dist="38100" dir="2700000" algn="tl">
                              <a:srgbClr val="000000">
                                <a:alpha val="43137"/>
                              </a:srgbClr>
                            </a:outerShdw>
                          </a:effectLst>
                        </a:rPr>
                        <a:t>2,2</a:t>
                      </a:r>
                      <a:endParaRPr lang="tr-TR" b="1" dirty="0">
                        <a:solidFill>
                          <a:srgbClr val="14603A"/>
                        </a:solidFill>
                        <a:effectLst>
                          <a:outerShdw blurRad="38100" dist="38100" dir="2700000" algn="tl">
                            <a:srgbClr val="000000">
                              <a:alpha val="43137"/>
                            </a:srgbClr>
                          </a:outerShdw>
                        </a:effectLst>
                      </a:endParaRPr>
                    </a:p>
                  </a:txBody>
                  <a:tcPr anchor="ctr"/>
                </a:tc>
                <a:tc>
                  <a:txBody>
                    <a:bodyPr/>
                    <a:lstStyle/>
                    <a:p>
                      <a:pPr algn="ctr"/>
                      <a:r>
                        <a:rPr lang="tr-TR" dirty="0">
                          <a:effectLst>
                            <a:outerShdw blurRad="38100" dist="38100" dir="2700000" algn="tl">
                              <a:srgbClr val="000000">
                                <a:alpha val="43137"/>
                              </a:srgbClr>
                            </a:outerShdw>
                          </a:effectLst>
                        </a:rPr>
                        <a:t>2,0</a:t>
                      </a:r>
                      <a:endParaRPr lang="tr-TR" b="1" dirty="0">
                        <a:solidFill>
                          <a:srgbClr val="14603A"/>
                        </a:solidFill>
                        <a:effectLst>
                          <a:outerShdw blurRad="38100" dist="38100" dir="2700000" algn="tl">
                            <a:srgbClr val="000000">
                              <a:alpha val="43137"/>
                            </a:srgbClr>
                          </a:outerShdw>
                        </a:effectLst>
                      </a:endParaRPr>
                    </a:p>
                  </a:txBody>
                  <a:tcPr anchor="ctr"/>
                </a:tc>
                <a:extLst>
                  <a:ext uri="{0D108BD9-81ED-4DB2-BD59-A6C34878D82A}">
                    <a16:rowId xmlns:a16="http://schemas.microsoft.com/office/drawing/2014/main" val="3379953208"/>
                  </a:ext>
                </a:extLst>
              </a:tr>
              <a:tr h="646451">
                <a:tc>
                  <a:txBody>
                    <a:bodyPr/>
                    <a:lstStyle/>
                    <a:p>
                      <a:pPr algn="ctr"/>
                      <a:r>
                        <a:rPr lang="tr-TR" dirty="0">
                          <a:effectLst>
                            <a:outerShdw blurRad="38100" dist="38100" dir="2700000" algn="tl">
                              <a:srgbClr val="000000">
                                <a:alpha val="43137"/>
                              </a:srgbClr>
                            </a:outerShdw>
                          </a:effectLst>
                        </a:rPr>
                        <a:t>DİN KÜL.</a:t>
                      </a:r>
                      <a:endParaRPr lang="tr-TR" b="1" dirty="0">
                        <a:solidFill>
                          <a:srgbClr val="14603A"/>
                        </a:solidFill>
                        <a:effectLst>
                          <a:outerShdw blurRad="38100" dist="38100" dir="2700000" algn="tl">
                            <a:srgbClr val="000000">
                              <a:alpha val="43137"/>
                            </a:srgbClr>
                          </a:outerShdw>
                        </a:effectLst>
                      </a:endParaRPr>
                    </a:p>
                  </a:txBody>
                  <a:tcPr anchor="ctr"/>
                </a:tc>
                <a:tc>
                  <a:txBody>
                    <a:bodyPr/>
                    <a:lstStyle/>
                    <a:p>
                      <a:pPr algn="ctr"/>
                      <a:r>
                        <a:rPr lang="tr-TR" dirty="0">
                          <a:effectLst>
                            <a:outerShdw blurRad="38100" dist="38100" dir="2700000" algn="tl">
                              <a:srgbClr val="000000">
                                <a:alpha val="43137"/>
                              </a:srgbClr>
                            </a:outerShdw>
                          </a:effectLst>
                        </a:rPr>
                        <a:t>6</a:t>
                      </a:r>
                      <a:endParaRPr lang="tr-TR" b="1" dirty="0">
                        <a:solidFill>
                          <a:srgbClr val="14603A"/>
                        </a:solidFill>
                        <a:effectLst>
                          <a:outerShdw blurRad="38100" dist="38100" dir="2700000" algn="tl">
                            <a:srgbClr val="000000">
                              <a:alpha val="43137"/>
                            </a:srgbClr>
                          </a:outerShdw>
                        </a:effectLst>
                      </a:endParaRPr>
                    </a:p>
                  </a:txBody>
                  <a:tcPr anchor="ctr"/>
                </a:tc>
                <a:tc>
                  <a:txBody>
                    <a:bodyPr/>
                    <a:lstStyle/>
                    <a:p>
                      <a:pPr algn="ctr"/>
                      <a:r>
                        <a:rPr lang="tr-TR" dirty="0">
                          <a:effectLst>
                            <a:outerShdw blurRad="38100" dist="38100" dir="2700000" algn="tl">
                              <a:srgbClr val="000000">
                                <a:alpha val="43137"/>
                              </a:srgbClr>
                            </a:outerShdw>
                          </a:effectLst>
                        </a:rPr>
                        <a:t>2,9</a:t>
                      </a:r>
                      <a:endParaRPr lang="tr-TR" b="1" dirty="0">
                        <a:solidFill>
                          <a:srgbClr val="14603A"/>
                        </a:solidFill>
                        <a:effectLst>
                          <a:outerShdw blurRad="38100" dist="38100" dir="2700000" algn="tl">
                            <a:srgbClr val="000000">
                              <a:alpha val="43137"/>
                            </a:srgbClr>
                          </a:outerShdw>
                        </a:effectLst>
                      </a:endParaRPr>
                    </a:p>
                  </a:txBody>
                  <a:tcPr anchor="ctr"/>
                </a:tc>
                <a:tc>
                  <a:txBody>
                    <a:bodyPr/>
                    <a:lstStyle/>
                    <a:p>
                      <a:pPr algn="ctr"/>
                      <a:r>
                        <a:rPr lang="tr-TR" dirty="0">
                          <a:effectLst>
                            <a:outerShdw blurRad="38100" dist="38100" dir="2700000" algn="tl">
                              <a:srgbClr val="000000">
                                <a:alpha val="43137"/>
                              </a:srgbClr>
                            </a:outerShdw>
                          </a:effectLst>
                        </a:rPr>
                        <a:t>1,0</a:t>
                      </a:r>
                      <a:endParaRPr lang="tr-TR" b="1" dirty="0">
                        <a:solidFill>
                          <a:srgbClr val="14603A"/>
                        </a:solidFill>
                        <a:effectLst>
                          <a:outerShdw blurRad="38100" dist="38100" dir="2700000" algn="tl">
                            <a:srgbClr val="000000">
                              <a:alpha val="43137"/>
                            </a:srgbClr>
                          </a:outerShdw>
                        </a:effectLst>
                      </a:endParaRPr>
                    </a:p>
                  </a:txBody>
                  <a:tcPr anchor="ctr"/>
                </a:tc>
                <a:tc>
                  <a:txBody>
                    <a:bodyPr/>
                    <a:lstStyle/>
                    <a:p>
                      <a:pPr algn="ctr"/>
                      <a:r>
                        <a:rPr lang="tr-TR" dirty="0">
                          <a:effectLst>
                            <a:outerShdw blurRad="38100" dist="38100" dir="2700000" algn="tl">
                              <a:srgbClr val="000000">
                                <a:alpha val="43137"/>
                              </a:srgbClr>
                            </a:outerShdw>
                          </a:effectLst>
                        </a:rPr>
                        <a:t>0,6</a:t>
                      </a:r>
                      <a:endParaRPr lang="tr-TR" b="1" dirty="0">
                        <a:solidFill>
                          <a:srgbClr val="14603A"/>
                        </a:solidFill>
                        <a:effectLst>
                          <a:outerShdw blurRad="38100" dist="38100" dir="2700000" algn="tl">
                            <a:srgbClr val="000000">
                              <a:alpha val="43137"/>
                            </a:srgbClr>
                          </a:outerShdw>
                        </a:effectLst>
                      </a:endParaRPr>
                    </a:p>
                  </a:txBody>
                  <a:tcPr anchor="ctr"/>
                </a:tc>
                <a:tc>
                  <a:txBody>
                    <a:bodyPr/>
                    <a:lstStyle/>
                    <a:p>
                      <a:pPr algn="ctr"/>
                      <a:r>
                        <a:rPr lang="tr-TR" dirty="0">
                          <a:effectLst>
                            <a:outerShdw blurRad="38100" dist="38100" dir="2700000" algn="tl">
                              <a:srgbClr val="000000">
                                <a:alpha val="43137"/>
                              </a:srgbClr>
                            </a:outerShdw>
                          </a:effectLst>
                        </a:rPr>
                        <a:t>1,6</a:t>
                      </a:r>
                      <a:endParaRPr lang="tr-TR" b="1" dirty="0">
                        <a:solidFill>
                          <a:srgbClr val="14603A"/>
                        </a:solidFill>
                        <a:effectLst>
                          <a:outerShdw blurRad="38100" dist="38100" dir="2700000" algn="tl">
                            <a:srgbClr val="000000">
                              <a:alpha val="43137"/>
                            </a:srgbClr>
                          </a:outerShdw>
                        </a:effectLst>
                      </a:endParaRPr>
                    </a:p>
                  </a:txBody>
                  <a:tcPr anchor="ctr"/>
                </a:tc>
                <a:extLst>
                  <a:ext uri="{0D108BD9-81ED-4DB2-BD59-A6C34878D82A}">
                    <a16:rowId xmlns:a16="http://schemas.microsoft.com/office/drawing/2014/main" val="2342858592"/>
                  </a:ext>
                </a:extLst>
              </a:tr>
              <a:tr h="646451">
                <a:tc>
                  <a:txBody>
                    <a:bodyPr/>
                    <a:lstStyle/>
                    <a:p>
                      <a:pPr algn="ctr"/>
                      <a:r>
                        <a:rPr lang="tr-TR" dirty="0">
                          <a:effectLst>
                            <a:outerShdw blurRad="38100" dist="38100" dir="2700000" algn="tl">
                              <a:srgbClr val="000000">
                                <a:alpha val="43137"/>
                              </a:srgbClr>
                            </a:outerShdw>
                          </a:effectLst>
                        </a:rPr>
                        <a:t>MAT-2</a:t>
                      </a:r>
                      <a:endParaRPr lang="tr-TR" b="1" dirty="0">
                        <a:solidFill>
                          <a:srgbClr val="14603A"/>
                        </a:solidFill>
                        <a:effectLst>
                          <a:outerShdw blurRad="38100" dist="38100" dir="2700000" algn="tl">
                            <a:srgbClr val="000000">
                              <a:alpha val="43137"/>
                            </a:srgbClr>
                          </a:outerShdw>
                        </a:effectLst>
                      </a:endParaRPr>
                    </a:p>
                  </a:txBody>
                  <a:tcPr anchor="ctr"/>
                </a:tc>
                <a:tc>
                  <a:txBody>
                    <a:bodyPr/>
                    <a:lstStyle/>
                    <a:p>
                      <a:pPr algn="ctr"/>
                      <a:r>
                        <a:rPr lang="tr-TR" dirty="0">
                          <a:effectLst>
                            <a:outerShdw blurRad="38100" dist="38100" dir="2700000" algn="tl">
                              <a:srgbClr val="000000">
                                <a:alpha val="43137"/>
                              </a:srgbClr>
                            </a:outerShdw>
                          </a:effectLst>
                        </a:rPr>
                        <a:t>40</a:t>
                      </a:r>
                      <a:endParaRPr lang="tr-TR" b="1" dirty="0">
                        <a:solidFill>
                          <a:srgbClr val="14603A"/>
                        </a:solidFill>
                        <a:effectLst>
                          <a:outerShdw blurRad="38100" dist="38100" dir="2700000" algn="tl">
                            <a:srgbClr val="000000">
                              <a:alpha val="43137"/>
                            </a:srgbClr>
                          </a:outerShdw>
                        </a:effectLst>
                      </a:endParaRPr>
                    </a:p>
                  </a:txBody>
                  <a:tcPr anchor="ctr"/>
                </a:tc>
                <a:tc>
                  <a:txBody>
                    <a:bodyPr/>
                    <a:lstStyle/>
                    <a:p>
                      <a:pPr algn="ctr"/>
                      <a:r>
                        <a:rPr lang="tr-TR" dirty="0">
                          <a:effectLst>
                            <a:outerShdw blurRad="38100" dist="38100" dir="2700000" algn="tl">
                              <a:srgbClr val="000000">
                                <a:alpha val="43137"/>
                              </a:srgbClr>
                            </a:outerShdw>
                          </a:effectLst>
                        </a:rPr>
                        <a:t>3,9</a:t>
                      </a:r>
                      <a:endParaRPr lang="tr-TR" b="1" dirty="0">
                        <a:solidFill>
                          <a:srgbClr val="14603A"/>
                        </a:solidFill>
                        <a:effectLst>
                          <a:outerShdw blurRad="38100" dist="38100" dir="2700000" algn="tl">
                            <a:srgbClr val="000000">
                              <a:alpha val="43137"/>
                            </a:srgbClr>
                          </a:outerShdw>
                        </a:effectLst>
                      </a:endParaRPr>
                    </a:p>
                  </a:txBody>
                  <a:tcPr anchor="ctr"/>
                </a:tc>
                <a:tc>
                  <a:txBody>
                    <a:bodyPr/>
                    <a:lstStyle/>
                    <a:p>
                      <a:pPr algn="ctr"/>
                      <a:r>
                        <a:rPr lang="tr-TR" dirty="0">
                          <a:effectLst>
                            <a:outerShdw blurRad="38100" dist="38100" dir="2700000" algn="tl">
                              <a:srgbClr val="000000">
                                <a:alpha val="43137"/>
                              </a:srgbClr>
                            </a:outerShdw>
                          </a:effectLst>
                        </a:rPr>
                        <a:t>4,7</a:t>
                      </a:r>
                      <a:endParaRPr lang="tr-TR" b="1" dirty="0">
                        <a:solidFill>
                          <a:srgbClr val="14603A"/>
                        </a:solidFill>
                        <a:effectLst>
                          <a:outerShdw blurRad="38100" dist="38100" dir="2700000" algn="tl">
                            <a:srgbClr val="000000">
                              <a:alpha val="43137"/>
                            </a:srgbClr>
                          </a:outerShdw>
                        </a:effectLst>
                      </a:endParaRPr>
                    </a:p>
                  </a:txBody>
                  <a:tcPr anchor="ctr"/>
                </a:tc>
                <a:tc>
                  <a:txBody>
                    <a:bodyPr/>
                    <a:lstStyle/>
                    <a:p>
                      <a:pPr algn="ctr"/>
                      <a:r>
                        <a:rPr lang="tr-TR" dirty="0">
                          <a:effectLst>
                            <a:outerShdw blurRad="38100" dist="38100" dir="2700000" algn="tl">
                              <a:srgbClr val="000000">
                                <a:alpha val="43137"/>
                              </a:srgbClr>
                            </a:outerShdw>
                          </a:effectLst>
                        </a:rPr>
                        <a:t>7,5</a:t>
                      </a:r>
                      <a:endParaRPr lang="tr-TR" b="1" dirty="0">
                        <a:solidFill>
                          <a:srgbClr val="14603A"/>
                        </a:solidFill>
                        <a:effectLst>
                          <a:outerShdw blurRad="38100" dist="38100" dir="2700000" algn="tl">
                            <a:srgbClr val="000000">
                              <a:alpha val="43137"/>
                            </a:srgbClr>
                          </a:outerShdw>
                        </a:effectLst>
                      </a:endParaRPr>
                    </a:p>
                  </a:txBody>
                  <a:tcPr anchor="ctr"/>
                </a:tc>
                <a:tc>
                  <a:txBody>
                    <a:bodyPr/>
                    <a:lstStyle/>
                    <a:p>
                      <a:pPr algn="ctr"/>
                      <a:r>
                        <a:rPr lang="tr-TR" dirty="0">
                          <a:effectLst>
                            <a:outerShdw blurRad="38100" dist="38100" dir="2700000" algn="tl">
                              <a:srgbClr val="000000">
                                <a:alpha val="43137"/>
                              </a:srgbClr>
                            </a:outerShdw>
                          </a:effectLst>
                        </a:rPr>
                        <a:t>5,2</a:t>
                      </a:r>
                      <a:endParaRPr lang="tr-TR" b="1" dirty="0">
                        <a:solidFill>
                          <a:srgbClr val="14603A"/>
                        </a:solidFill>
                        <a:effectLst>
                          <a:outerShdw blurRad="38100" dist="38100" dir="2700000" algn="tl">
                            <a:srgbClr val="000000">
                              <a:alpha val="43137"/>
                            </a:srgbClr>
                          </a:outerShdw>
                        </a:effectLst>
                      </a:endParaRPr>
                    </a:p>
                  </a:txBody>
                  <a:tcPr anchor="ctr"/>
                </a:tc>
                <a:extLst>
                  <a:ext uri="{0D108BD9-81ED-4DB2-BD59-A6C34878D82A}">
                    <a16:rowId xmlns:a16="http://schemas.microsoft.com/office/drawing/2014/main" val="1107449965"/>
                  </a:ext>
                </a:extLst>
              </a:tr>
              <a:tr h="646451">
                <a:tc>
                  <a:txBody>
                    <a:bodyPr/>
                    <a:lstStyle/>
                    <a:p>
                      <a:pPr algn="ctr"/>
                      <a:r>
                        <a:rPr lang="tr-TR" dirty="0">
                          <a:effectLst>
                            <a:outerShdw blurRad="38100" dist="38100" dir="2700000" algn="tl">
                              <a:srgbClr val="000000">
                                <a:alpha val="43137"/>
                              </a:srgbClr>
                            </a:outerShdw>
                          </a:effectLst>
                        </a:rPr>
                        <a:t>FİZİK</a:t>
                      </a:r>
                      <a:endParaRPr lang="tr-TR" b="1" dirty="0">
                        <a:solidFill>
                          <a:srgbClr val="14603A"/>
                        </a:solidFill>
                        <a:effectLst>
                          <a:outerShdw blurRad="38100" dist="38100" dir="2700000" algn="tl">
                            <a:srgbClr val="000000">
                              <a:alpha val="43137"/>
                            </a:srgbClr>
                          </a:outerShdw>
                        </a:effectLst>
                      </a:endParaRPr>
                    </a:p>
                  </a:txBody>
                  <a:tcPr anchor="ctr"/>
                </a:tc>
                <a:tc>
                  <a:txBody>
                    <a:bodyPr/>
                    <a:lstStyle/>
                    <a:p>
                      <a:pPr algn="ctr"/>
                      <a:r>
                        <a:rPr lang="tr-TR" dirty="0">
                          <a:effectLst>
                            <a:outerShdw blurRad="38100" dist="38100" dir="2700000" algn="tl">
                              <a:srgbClr val="000000">
                                <a:alpha val="43137"/>
                              </a:srgbClr>
                            </a:outerShdw>
                          </a:effectLst>
                        </a:rPr>
                        <a:t>14</a:t>
                      </a:r>
                      <a:endParaRPr lang="tr-TR" b="1" dirty="0">
                        <a:solidFill>
                          <a:srgbClr val="14603A"/>
                        </a:solidFill>
                        <a:effectLst>
                          <a:outerShdw blurRad="38100" dist="38100" dir="2700000" algn="tl">
                            <a:srgbClr val="000000">
                              <a:alpha val="43137"/>
                            </a:srgbClr>
                          </a:outerShdw>
                        </a:effectLst>
                      </a:endParaRPr>
                    </a:p>
                  </a:txBody>
                  <a:tcPr anchor="ctr"/>
                </a:tc>
                <a:tc>
                  <a:txBody>
                    <a:bodyPr/>
                    <a:lstStyle/>
                    <a:p>
                      <a:pPr algn="ctr"/>
                      <a:r>
                        <a:rPr lang="tr-TR" dirty="0">
                          <a:effectLst>
                            <a:outerShdw blurRad="38100" dist="38100" dir="2700000" algn="tl">
                              <a:srgbClr val="000000">
                                <a:alpha val="43137"/>
                              </a:srgbClr>
                            </a:outerShdw>
                          </a:effectLst>
                        </a:rPr>
                        <a:t>0,4</a:t>
                      </a:r>
                      <a:endParaRPr lang="tr-TR" b="1" dirty="0">
                        <a:solidFill>
                          <a:srgbClr val="14603A"/>
                        </a:solidFill>
                        <a:effectLst>
                          <a:outerShdw blurRad="38100" dist="38100" dir="2700000" algn="tl">
                            <a:srgbClr val="000000">
                              <a:alpha val="43137"/>
                            </a:srgbClr>
                          </a:outerShdw>
                        </a:effectLst>
                      </a:endParaRPr>
                    </a:p>
                  </a:txBody>
                  <a:tcPr anchor="ctr"/>
                </a:tc>
                <a:tc>
                  <a:txBody>
                    <a:bodyPr/>
                    <a:lstStyle/>
                    <a:p>
                      <a:pPr algn="ctr"/>
                      <a:r>
                        <a:rPr lang="tr-TR" dirty="0">
                          <a:effectLst>
                            <a:outerShdw blurRad="38100" dist="38100" dir="2700000" algn="tl">
                              <a:srgbClr val="000000">
                                <a:alpha val="43137"/>
                              </a:srgbClr>
                            </a:outerShdw>
                          </a:effectLst>
                        </a:rPr>
                        <a:t>1,0</a:t>
                      </a:r>
                      <a:endParaRPr lang="tr-TR" b="1" dirty="0">
                        <a:solidFill>
                          <a:srgbClr val="14603A"/>
                        </a:solidFill>
                        <a:effectLst>
                          <a:outerShdw blurRad="38100" dist="38100" dir="2700000" algn="tl">
                            <a:srgbClr val="000000">
                              <a:alpha val="43137"/>
                            </a:srgbClr>
                          </a:outerShdw>
                        </a:effectLst>
                      </a:endParaRPr>
                    </a:p>
                  </a:txBody>
                  <a:tcPr anchor="ctr"/>
                </a:tc>
                <a:tc>
                  <a:txBody>
                    <a:bodyPr/>
                    <a:lstStyle/>
                    <a:p>
                      <a:pPr algn="ctr"/>
                      <a:r>
                        <a:rPr lang="tr-TR" dirty="0">
                          <a:effectLst>
                            <a:outerShdw blurRad="38100" dist="38100" dir="2700000" algn="tl">
                              <a:srgbClr val="000000">
                                <a:alpha val="43137"/>
                              </a:srgbClr>
                            </a:outerShdw>
                          </a:effectLst>
                        </a:rPr>
                        <a:t>1,0</a:t>
                      </a:r>
                      <a:endParaRPr lang="tr-TR" b="1" dirty="0">
                        <a:solidFill>
                          <a:srgbClr val="14603A"/>
                        </a:solidFill>
                        <a:effectLst>
                          <a:outerShdw blurRad="38100" dist="38100" dir="2700000" algn="tl">
                            <a:srgbClr val="000000">
                              <a:alpha val="43137"/>
                            </a:srgbClr>
                          </a:outerShdw>
                        </a:effectLst>
                      </a:endParaRPr>
                    </a:p>
                  </a:txBody>
                  <a:tcPr anchor="ctr"/>
                </a:tc>
                <a:tc>
                  <a:txBody>
                    <a:bodyPr/>
                    <a:lstStyle/>
                    <a:p>
                      <a:pPr algn="ctr"/>
                      <a:r>
                        <a:rPr lang="tr-TR" dirty="0">
                          <a:effectLst>
                            <a:outerShdw blurRad="38100" dist="38100" dir="2700000" algn="tl">
                              <a:srgbClr val="000000">
                                <a:alpha val="43137"/>
                              </a:srgbClr>
                            </a:outerShdw>
                          </a:effectLst>
                        </a:rPr>
                        <a:t>1,4</a:t>
                      </a:r>
                      <a:endParaRPr lang="tr-TR" b="1" dirty="0">
                        <a:solidFill>
                          <a:srgbClr val="14603A"/>
                        </a:solidFill>
                        <a:effectLst>
                          <a:outerShdw blurRad="38100" dist="38100" dir="2700000" algn="tl">
                            <a:srgbClr val="000000">
                              <a:alpha val="43137"/>
                            </a:srgbClr>
                          </a:outerShdw>
                        </a:effectLst>
                      </a:endParaRPr>
                    </a:p>
                  </a:txBody>
                  <a:tcPr anchor="ctr"/>
                </a:tc>
                <a:extLst>
                  <a:ext uri="{0D108BD9-81ED-4DB2-BD59-A6C34878D82A}">
                    <a16:rowId xmlns:a16="http://schemas.microsoft.com/office/drawing/2014/main" val="759877727"/>
                  </a:ext>
                </a:extLst>
              </a:tr>
              <a:tr h="646451">
                <a:tc>
                  <a:txBody>
                    <a:bodyPr/>
                    <a:lstStyle/>
                    <a:p>
                      <a:pPr algn="ctr"/>
                      <a:r>
                        <a:rPr lang="tr-TR" dirty="0">
                          <a:effectLst>
                            <a:outerShdw blurRad="38100" dist="38100" dir="2700000" algn="tl">
                              <a:srgbClr val="000000">
                                <a:alpha val="43137"/>
                              </a:srgbClr>
                            </a:outerShdw>
                          </a:effectLst>
                        </a:rPr>
                        <a:t>KİMYA</a:t>
                      </a:r>
                      <a:endParaRPr lang="tr-TR" b="1" dirty="0">
                        <a:solidFill>
                          <a:srgbClr val="14603A"/>
                        </a:solidFill>
                        <a:effectLst>
                          <a:outerShdw blurRad="38100" dist="38100" dir="2700000" algn="tl">
                            <a:srgbClr val="000000">
                              <a:alpha val="43137"/>
                            </a:srgbClr>
                          </a:outerShdw>
                        </a:effectLst>
                      </a:endParaRPr>
                    </a:p>
                  </a:txBody>
                  <a:tcPr anchor="ctr"/>
                </a:tc>
                <a:tc>
                  <a:txBody>
                    <a:bodyPr/>
                    <a:lstStyle/>
                    <a:p>
                      <a:pPr algn="ctr"/>
                      <a:r>
                        <a:rPr lang="tr-TR" dirty="0">
                          <a:effectLst>
                            <a:outerShdw blurRad="38100" dist="38100" dir="2700000" algn="tl">
                              <a:srgbClr val="000000">
                                <a:alpha val="43137"/>
                              </a:srgbClr>
                            </a:outerShdw>
                          </a:effectLst>
                        </a:rPr>
                        <a:t>13</a:t>
                      </a:r>
                      <a:endParaRPr lang="tr-TR" b="1" dirty="0">
                        <a:solidFill>
                          <a:srgbClr val="14603A"/>
                        </a:solidFill>
                        <a:effectLst>
                          <a:outerShdw blurRad="38100" dist="38100" dir="2700000" algn="tl">
                            <a:srgbClr val="000000">
                              <a:alpha val="43137"/>
                            </a:srgbClr>
                          </a:outerShdw>
                        </a:effectLst>
                      </a:endParaRPr>
                    </a:p>
                  </a:txBody>
                  <a:tcPr anchor="ctr"/>
                </a:tc>
                <a:tc>
                  <a:txBody>
                    <a:bodyPr/>
                    <a:lstStyle/>
                    <a:p>
                      <a:pPr algn="ctr"/>
                      <a:r>
                        <a:rPr lang="tr-TR" dirty="0">
                          <a:effectLst>
                            <a:outerShdw blurRad="38100" dist="38100" dir="2700000" algn="tl">
                              <a:srgbClr val="000000">
                                <a:alpha val="43137"/>
                              </a:srgbClr>
                            </a:outerShdw>
                          </a:effectLst>
                        </a:rPr>
                        <a:t>1,1</a:t>
                      </a:r>
                      <a:endParaRPr lang="tr-TR" b="1" dirty="0">
                        <a:solidFill>
                          <a:srgbClr val="14603A"/>
                        </a:solidFill>
                        <a:effectLst>
                          <a:outerShdw blurRad="38100" dist="38100" dir="2700000" algn="tl">
                            <a:srgbClr val="000000">
                              <a:alpha val="43137"/>
                            </a:srgbClr>
                          </a:outerShdw>
                        </a:effectLst>
                      </a:endParaRPr>
                    </a:p>
                  </a:txBody>
                  <a:tcPr anchor="ctr"/>
                </a:tc>
                <a:tc>
                  <a:txBody>
                    <a:bodyPr/>
                    <a:lstStyle/>
                    <a:p>
                      <a:pPr algn="ctr"/>
                      <a:r>
                        <a:rPr lang="tr-TR" dirty="0">
                          <a:effectLst>
                            <a:outerShdw blurRad="38100" dist="38100" dir="2700000" algn="tl">
                              <a:srgbClr val="000000">
                                <a:alpha val="43137"/>
                              </a:srgbClr>
                            </a:outerShdw>
                          </a:effectLst>
                        </a:rPr>
                        <a:t>0,9</a:t>
                      </a:r>
                      <a:endParaRPr lang="tr-TR" b="1" dirty="0">
                        <a:solidFill>
                          <a:srgbClr val="14603A"/>
                        </a:solidFill>
                        <a:effectLst>
                          <a:outerShdw blurRad="38100" dist="38100" dir="2700000" algn="tl">
                            <a:srgbClr val="000000">
                              <a:alpha val="43137"/>
                            </a:srgbClr>
                          </a:outerShdw>
                        </a:effectLst>
                      </a:endParaRPr>
                    </a:p>
                  </a:txBody>
                  <a:tcPr anchor="ctr"/>
                </a:tc>
                <a:tc>
                  <a:txBody>
                    <a:bodyPr/>
                    <a:lstStyle/>
                    <a:p>
                      <a:pPr algn="ctr"/>
                      <a:r>
                        <a:rPr lang="tr-TR" dirty="0">
                          <a:effectLst>
                            <a:outerShdw blurRad="38100" dist="38100" dir="2700000" algn="tl">
                              <a:srgbClr val="000000">
                                <a:alpha val="43137"/>
                              </a:srgbClr>
                            </a:outerShdw>
                          </a:effectLst>
                        </a:rPr>
                        <a:t>1,4</a:t>
                      </a:r>
                      <a:endParaRPr lang="tr-TR" b="1" dirty="0">
                        <a:solidFill>
                          <a:srgbClr val="14603A"/>
                        </a:solidFill>
                        <a:effectLst>
                          <a:outerShdw blurRad="38100" dist="38100" dir="2700000" algn="tl">
                            <a:srgbClr val="000000">
                              <a:alpha val="43137"/>
                            </a:srgbClr>
                          </a:outerShdw>
                        </a:effectLst>
                      </a:endParaRPr>
                    </a:p>
                  </a:txBody>
                  <a:tcPr anchor="ctr"/>
                </a:tc>
                <a:tc>
                  <a:txBody>
                    <a:bodyPr/>
                    <a:lstStyle/>
                    <a:p>
                      <a:pPr algn="ctr"/>
                      <a:r>
                        <a:rPr lang="tr-TR" dirty="0">
                          <a:effectLst>
                            <a:outerShdw blurRad="38100" dist="38100" dir="2700000" algn="tl">
                              <a:srgbClr val="000000">
                                <a:alpha val="43137"/>
                              </a:srgbClr>
                            </a:outerShdw>
                          </a:effectLst>
                        </a:rPr>
                        <a:t>1,8</a:t>
                      </a:r>
                      <a:endParaRPr lang="tr-TR" b="1" dirty="0">
                        <a:solidFill>
                          <a:srgbClr val="14603A"/>
                        </a:solidFill>
                        <a:effectLst>
                          <a:outerShdw blurRad="38100" dist="38100" dir="2700000" algn="tl">
                            <a:srgbClr val="000000">
                              <a:alpha val="43137"/>
                            </a:srgbClr>
                          </a:outerShdw>
                        </a:effectLst>
                      </a:endParaRPr>
                    </a:p>
                  </a:txBody>
                  <a:tcPr anchor="ctr"/>
                </a:tc>
                <a:extLst>
                  <a:ext uri="{0D108BD9-81ED-4DB2-BD59-A6C34878D82A}">
                    <a16:rowId xmlns:a16="http://schemas.microsoft.com/office/drawing/2014/main" val="1033428107"/>
                  </a:ext>
                </a:extLst>
              </a:tr>
              <a:tr h="646451">
                <a:tc>
                  <a:txBody>
                    <a:bodyPr/>
                    <a:lstStyle/>
                    <a:p>
                      <a:pPr algn="ctr"/>
                      <a:r>
                        <a:rPr lang="tr-TR" dirty="0">
                          <a:effectLst>
                            <a:outerShdw blurRad="38100" dist="38100" dir="2700000" algn="tl">
                              <a:srgbClr val="000000">
                                <a:alpha val="43137"/>
                              </a:srgbClr>
                            </a:outerShdw>
                          </a:effectLst>
                        </a:rPr>
                        <a:t>BİYOLOJİ</a:t>
                      </a:r>
                      <a:endParaRPr lang="tr-TR" b="1" dirty="0">
                        <a:solidFill>
                          <a:srgbClr val="14603A"/>
                        </a:solidFill>
                        <a:effectLst>
                          <a:outerShdw blurRad="38100" dist="38100" dir="2700000" algn="tl">
                            <a:srgbClr val="000000">
                              <a:alpha val="43137"/>
                            </a:srgbClr>
                          </a:outerShdw>
                        </a:effectLst>
                      </a:endParaRPr>
                    </a:p>
                  </a:txBody>
                  <a:tcPr anchor="ctr"/>
                </a:tc>
                <a:tc>
                  <a:txBody>
                    <a:bodyPr/>
                    <a:lstStyle/>
                    <a:p>
                      <a:pPr algn="ctr"/>
                      <a:r>
                        <a:rPr lang="tr-TR" dirty="0">
                          <a:effectLst>
                            <a:outerShdw blurRad="38100" dist="38100" dir="2700000" algn="tl">
                              <a:srgbClr val="000000">
                                <a:alpha val="43137"/>
                              </a:srgbClr>
                            </a:outerShdw>
                          </a:effectLst>
                        </a:rPr>
                        <a:t>13</a:t>
                      </a:r>
                      <a:endParaRPr lang="tr-TR" b="1" dirty="0">
                        <a:solidFill>
                          <a:srgbClr val="14603A"/>
                        </a:solidFill>
                        <a:effectLst>
                          <a:outerShdw blurRad="38100" dist="38100" dir="2700000" algn="tl">
                            <a:srgbClr val="000000">
                              <a:alpha val="43137"/>
                            </a:srgbClr>
                          </a:outerShdw>
                        </a:effectLst>
                      </a:endParaRPr>
                    </a:p>
                  </a:txBody>
                  <a:tcPr anchor="ctr"/>
                </a:tc>
                <a:tc>
                  <a:txBody>
                    <a:bodyPr/>
                    <a:lstStyle/>
                    <a:p>
                      <a:pPr algn="ctr"/>
                      <a:r>
                        <a:rPr lang="tr-TR" dirty="0">
                          <a:effectLst>
                            <a:outerShdw blurRad="38100" dist="38100" dir="2700000" algn="tl">
                              <a:srgbClr val="000000">
                                <a:alpha val="43137"/>
                              </a:srgbClr>
                            </a:outerShdw>
                          </a:effectLst>
                        </a:rPr>
                        <a:t>1,6</a:t>
                      </a:r>
                      <a:endParaRPr lang="tr-TR" b="1" dirty="0">
                        <a:solidFill>
                          <a:srgbClr val="14603A"/>
                        </a:solidFill>
                        <a:effectLst>
                          <a:outerShdw blurRad="38100" dist="38100" dir="2700000" algn="tl">
                            <a:srgbClr val="000000">
                              <a:alpha val="43137"/>
                            </a:srgbClr>
                          </a:outerShdw>
                        </a:effectLst>
                      </a:endParaRPr>
                    </a:p>
                  </a:txBody>
                  <a:tcPr anchor="ctr"/>
                </a:tc>
                <a:tc>
                  <a:txBody>
                    <a:bodyPr/>
                    <a:lstStyle/>
                    <a:p>
                      <a:pPr algn="ctr"/>
                      <a:r>
                        <a:rPr lang="tr-TR" dirty="0">
                          <a:effectLst>
                            <a:outerShdw blurRad="38100" dist="38100" dir="2700000" algn="tl">
                              <a:srgbClr val="000000">
                                <a:alpha val="43137"/>
                              </a:srgbClr>
                            </a:outerShdw>
                          </a:effectLst>
                        </a:rPr>
                        <a:t>1,2</a:t>
                      </a:r>
                      <a:endParaRPr lang="tr-TR" b="1" dirty="0">
                        <a:solidFill>
                          <a:srgbClr val="14603A"/>
                        </a:solidFill>
                        <a:effectLst>
                          <a:outerShdw blurRad="38100" dist="38100" dir="2700000" algn="tl">
                            <a:srgbClr val="000000">
                              <a:alpha val="43137"/>
                            </a:srgbClr>
                          </a:outerShdw>
                        </a:effectLst>
                      </a:endParaRPr>
                    </a:p>
                  </a:txBody>
                  <a:tcPr anchor="ctr"/>
                </a:tc>
                <a:tc>
                  <a:txBody>
                    <a:bodyPr/>
                    <a:lstStyle/>
                    <a:p>
                      <a:pPr algn="ctr"/>
                      <a:r>
                        <a:rPr lang="tr-TR" dirty="0">
                          <a:effectLst>
                            <a:outerShdw blurRad="38100" dist="38100" dir="2700000" algn="tl">
                              <a:srgbClr val="000000">
                                <a:alpha val="43137"/>
                              </a:srgbClr>
                            </a:outerShdw>
                          </a:effectLst>
                        </a:rPr>
                        <a:t>1,3</a:t>
                      </a:r>
                      <a:endParaRPr lang="tr-TR" b="1" dirty="0">
                        <a:solidFill>
                          <a:srgbClr val="14603A"/>
                        </a:solidFill>
                        <a:effectLst>
                          <a:outerShdw blurRad="38100" dist="38100" dir="2700000" algn="tl">
                            <a:srgbClr val="000000">
                              <a:alpha val="43137"/>
                            </a:srgbClr>
                          </a:outerShdw>
                        </a:effectLst>
                      </a:endParaRPr>
                    </a:p>
                  </a:txBody>
                  <a:tcPr anchor="ctr"/>
                </a:tc>
                <a:tc>
                  <a:txBody>
                    <a:bodyPr/>
                    <a:lstStyle/>
                    <a:p>
                      <a:pPr algn="ctr"/>
                      <a:r>
                        <a:rPr lang="tr-TR" dirty="0">
                          <a:effectLst>
                            <a:outerShdw blurRad="38100" dist="38100" dir="2700000" algn="tl">
                              <a:srgbClr val="000000">
                                <a:alpha val="43137"/>
                              </a:srgbClr>
                            </a:outerShdw>
                          </a:effectLst>
                        </a:rPr>
                        <a:t>2,4</a:t>
                      </a:r>
                      <a:endParaRPr lang="tr-TR" b="1" dirty="0">
                        <a:solidFill>
                          <a:srgbClr val="14603A"/>
                        </a:solidFill>
                        <a:effectLst>
                          <a:outerShdw blurRad="38100" dist="38100" dir="2700000" algn="tl">
                            <a:srgbClr val="000000">
                              <a:alpha val="43137"/>
                            </a:srgbClr>
                          </a:outerShdw>
                        </a:effectLst>
                      </a:endParaRPr>
                    </a:p>
                  </a:txBody>
                  <a:tcPr anchor="ctr"/>
                </a:tc>
                <a:extLst>
                  <a:ext uri="{0D108BD9-81ED-4DB2-BD59-A6C34878D82A}">
                    <a16:rowId xmlns:a16="http://schemas.microsoft.com/office/drawing/2014/main" val="1350616991"/>
                  </a:ext>
                </a:extLst>
              </a:tr>
              <a:tr h="646451">
                <a:tc>
                  <a:txBody>
                    <a:bodyPr/>
                    <a:lstStyle/>
                    <a:p>
                      <a:pPr algn="ctr"/>
                      <a:r>
                        <a:rPr lang="tr-TR" dirty="0">
                          <a:effectLst>
                            <a:outerShdw blurRad="38100" dist="38100" dir="2700000" algn="tl">
                              <a:srgbClr val="000000">
                                <a:alpha val="43137"/>
                              </a:srgbClr>
                            </a:outerShdw>
                          </a:effectLst>
                        </a:rPr>
                        <a:t>İNGİLİZCE</a:t>
                      </a:r>
                      <a:endParaRPr lang="tr-TR" b="1" dirty="0">
                        <a:solidFill>
                          <a:srgbClr val="14603A"/>
                        </a:solidFill>
                        <a:effectLst>
                          <a:outerShdw blurRad="38100" dist="38100" dir="2700000" algn="tl">
                            <a:srgbClr val="000000">
                              <a:alpha val="43137"/>
                            </a:srgbClr>
                          </a:outerShdw>
                        </a:effectLst>
                      </a:endParaRPr>
                    </a:p>
                  </a:txBody>
                  <a:tcPr anchor="ctr"/>
                </a:tc>
                <a:tc>
                  <a:txBody>
                    <a:bodyPr/>
                    <a:lstStyle/>
                    <a:p>
                      <a:pPr algn="ctr"/>
                      <a:r>
                        <a:rPr lang="tr-TR" dirty="0">
                          <a:effectLst>
                            <a:outerShdw blurRad="38100" dist="38100" dir="2700000" algn="tl">
                              <a:srgbClr val="000000">
                                <a:alpha val="43137"/>
                              </a:srgbClr>
                            </a:outerShdw>
                          </a:effectLst>
                        </a:rPr>
                        <a:t>80</a:t>
                      </a:r>
                      <a:endParaRPr lang="tr-TR" b="1" dirty="0">
                        <a:solidFill>
                          <a:srgbClr val="14603A"/>
                        </a:solidFill>
                        <a:effectLst>
                          <a:outerShdw blurRad="38100" dist="38100" dir="2700000" algn="tl">
                            <a:srgbClr val="000000">
                              <a:alpha val="43137"/>
                            </a:srgbClr>
                          </a:outerShdw>
                        </a:effectLst>
                      </a:endParaRPr>
                    </a:p>
                  </a:txBody>
                  <a:tcPr anchor="ctr"/>
                </a:tc>
                <a:tc>
                  <a:txBody>
                    <a:bodyPr/>
                    <a:lstStyle/>
                    <a:p>
                      <a:pPr algn="ctr"/>
                      <a:r>
                        <a:rPr lang="tr-TR" dirty="0">
                          <a:effectLst>
                            <a:outerShdw blurRad="38100" dist="38100" dir="2700000" algn="tl">
                              <a:srgbClr val="000000">
                                <a:alpha val="43137"/>
                              </a:srgbClr>
                            </a:outerShdw>
                          </a:effectLst>
                        </a:rPr>
                        <a:t>24,8</a:t>
                      </a:r>
                      <a:endParaRPr lang="tr-TR" b="1" dirty="0">
                        <a:solidFill>
                          <a:srgbClr val="14603A"/>
                        </a:solidFill>
                        <a:effectLst>
                          <a:outerShdw blurRad="38100" dist="38100" dir="2700000" algn="tl">
                            <a:srgbClr val="000000">
                              <a:alpha val="43137"/>
                            </a:srgbClr>
                          </a:outerShdw>
                        </a:effectLst>
                      </a:endParaRPr>
                    </a:p>
                  </a:txBody>
                  <a:tcPr anchor="ctr"/>
                </a:tc>
                <a:tc>
                  <a:txBody>
                    <a:bodyPr/>
                    <a:lstStyle/>
                    <a:p>
                      <a:pPr algn="ctr"/>
                      <a:r>
                        <a:rPr lang="tr-TR" dirty="0">
                          <a:effectLst>
                            <a:outerShdw blurRad="38100" dist="38100" dir="2700000" algn="tl">
                              <a:srgbClr val="000000">
                                <a:alpha val="43137"/>
                              </a:srgbClr>
                            </a:outerShdw>
                          </a:effectLst>
                        </a:rPr>
                        <a:t>29,7</a:t>
                      </a:r>
                      <a:endParaRPr lang="tr-TR" b="1" dirty="0">
                        <a:solidFill>
                          <a:srgbClr val="14603A"/>
                        </a:solidFill>
                        <a:effectLst>
                          <a:outerShdw blurRad="38100" dist="38100" dir="2700000" algn="tl">
                            <a:srgbClr val="000000">
                              <a:alpha val="43137"/>
                            </a:srgbClr>
                          </a:outerShdw>
                        </a:effectLst>
                      </a:endParaRPr>
                    </a:p>
                  </a:txBody>
                  <a:tcPr anchor="ctr"/>
                </a:tc>
                <a:tc>
                  <a:txBody>
                    <a:bodyPr/>
                    <a:lstStyle/>
                    <a:p>
                      <a:pPr algn="ctr"/>
                      <a:r>
                        <a:rPr lang="tr-TR" dirty="0">
                          <a:effectLst>
                            <a:outerShdw blurRad="38100" dist="38100" dir="2700000" algn="tl">
                              <a:srgbClr val="000000">
                                <a:alpha val="43137"/>
                              </a:srgbClr>
                            </a:outerShdw>
                          </a:effectLst>
                        </a:rPr>
                        <a:t>31,4</a:t>
                      </a:r>
                      <a:endParaRPr lang="tr-TR" b="1" dirty="0">
                        <a:solidFill>
                          <a:srgbClr val="14603A"/>
                        </a:solidFill>
                        <a:effectLst>
                          <a:outerShdw blurRad="38100" dist="38100" dir="2700000" algn="tl">
                            <a:srgbClr val="000000">
                              <a:alpha val="43137"/>
                            </a:srgbClr>
                          </a:outerShdw>
                        </a:effectLst>
                      </a:endParaRPr>
                    </a:p>
                  </a:txBody>
                  <a:tcPr anchor="ctr"/>
                </a:tc>
                <a:tc>
                  <a:txBody>
                    <a:bodyPr/>
                    <a:lstStyle/>
                    <a:p>
                      <a:pPr algn="ctr"/>
                      <a:r>
                        <a:rPr lang="tr-TR" dirty="0">
                          <a:effectLst>
                            <a:outerShdw blurRad="38100" dist="38100" dir="2700000" algn="tl">
                              <a:srgbClr val="000000">
                                <a:alpha val="43137"/>
                              </a:srgbClr>
                            </a:outerShdw>
                          </a:effectLst>
                        </a:rPr>
                        <a:t>39,0</a:t>
                      </a:r>
                      <a:endParaRPr lang="tr-TR" b="1" dirty="0">
                        <a:solidFill>
                          <a:srgbClr val="14603A"/>
                        </a:solidFill>
                        <a:effectLst>
                          <a:outerShdw blurRad="38100" dist="38100" dir="2700000" algn="tl">
                            <a:srgbClr val="000000">
                              <a:alpha val="43137"/>
                            </a:srgbClr>
                          </a:outerShdw>
                        </a:effectLst>
                      </a:endParaRPr>
                    </a:p>
                  </a:txBody>
                  <a:tcPr anchor="ctr"/>
                </a:tc>
                <a:extLst>
                  <a:ext uri="{0D108BD9-81ED-4DB2-BD59-A6C34878D82A}">
                    <a16:rowId xmlns:a16="http://schemas.microsoft.com/office/drawing/2014/main" val="3394355693"/>
                  </a:ext>
                </a:extLst>
              </a:tr>
            </a:tbl>
          </a:graphicData>
        </a:graphic>
      </p:graphicFrame>
      <p:sp>
        <p:nvSpPr>
          <p:cNvPr id="4" name="Metin kutusu 3"/>
          <p:cNvSpPr txBox="1"/>
          <p:nvPr/>
        </p:nvSpPr>
        <p:spPr>
          <a:xfrm>
            <a:off x="2826479" y="614599"/>
            <a:ext cx="1400749" cy="369332"/>
          </a:xfrm>
          <a:prstGeom prst="rect">
            <a:avLst/>
          </a:prstGeom>
          <a:noFill/>
        </p:spPr>
        <p:txBody>
          <a:bodyPr wrap="square" rtlCol="0">
            <a:spAutoFit/>
          </a:bodyPr>
          <a:lstStyle/>
          <a:p>
            <a:pPr algn="ctr"/>
            <a:r>
              <a:rPr lang="tr-TR" b="1" dirty="0">
                <a:solidFill>
                  <a:srgbClr val="14603A"/>
                </a:solidFill>
                <a:effectLst>
                  <a:outerShdw blurRad="38100" dist="38100" dir="2700000" algn="tl">
                    <a:srgbClr val="000000">
                      <a:alpha val="43137"/>
                    </a:srgbClr>
                  </a:outerShdw>
                </a:effectLst>
              </a:rPr>
              <a:t>DERSLER</a:t>
            </a:r>
          </a:p>
        </p:txBody>
      </p:sp>
      <p:sp>
        <p:nvSpPr>
          <p:cNvPr id="6" name="Metin kutusu 5"/>
          <p:cNvSpPr txBox="1"/>
          <p:nvPr/>
        </p:nvSpPr>
        <p:spPr>
          <a:xfrm>
            <a:off x="5546772" y="599606"/>
            <a:ext cx="1400749" cy="369332"/>
          </a:xfrm>
          <a:prstGeom prst="rect">
            <a:avLst/>
          </a:prstGeom>
          <a:noFill/>
        </p:spPr>
        <p:txBody>
          <a:bodyPr wrap="square" rtlCol="0">
            <a:spAutoFit/>
          </a:bodyPr>
          <a:lstStyle/>
          <a:p>
            <a:pPr algn="ctr"/>
            <a:r>
              <a:rPr lang="tr-TR" b="1" dirty="0">
                <a:solidFill>
                  <a:srgbClr val="14603A"/>
                </a:solidFill>
                <a:effectLst>
                  <a:outerShdw blurRad="38100" dist="38100" dir="2700000" algn="tl">
                    <a:srgbClr val="000000">
                      <a:alpha val="43137"/>
                    </a:srgbClr>
                  </a:outerShdw>
                </a:effectLst>
              </a:rPr>
              <a:t>2018</a:t>
            </a:r>
          </a:p>
        </p:txBody>
      </p:sp>
      <p:sp>
        <p:nvSpPr>
          <p:cNvPr id="8" name="Metin kutusu 7"/>
          <p:cNvSpPr txBox="1"/>
          <p:nvPr/>
        </p:nvSpPr>
        <p:spPr>
          <a:xfrm>
            <a:off x="6947523" y="599606"/>
            <a:ext cx="1400749" cy="369332"/>
          </a:xfrm>
          <a:prstGeom prst="rect">
            <a:avLst/>
          </a:prstGeom>
          <a:noFill/>
        </p:spPr>
        <p:txBody>
          <a:bodyPr wrap="square" rtlCol="0">
            <a:spAutoFit/>
          </a:bodyPr>
          <a:lstStyle/>
          <a:p>
            <a:pPr algn="ctr"/>
            <a:r>
              <a:rPr lang="tr-TR" b="1" dirty="0">
                <a:solidFill>
                  <a:srgbClr val="14603A"/>
                </a:solidFill>
                <a:effectLst>
                  <a:outerShdw blurRad="38100" dist="38100" dir="2700000" algn="tl">
                    <a:srgbClr val="000000">
                      <a:alpha val="43137"/>
                    </a:srgbClr>
                  </a:outerShdw>
                </a:effectLst>
              </a:rPr>
              <a:t>2019</a:t>
            </a:r>
          </a:p>
        </p:txBody>
      </p:sp>
      <p:sp>
        <p:nvSpPr>
          <p:cNvPr id="9" name="Metin kutusu 8"/>
          <p:cNvSpPr txBox="1"/>
          <p:nvPr/>
        </p:nvSpPr>
        <p:spPr>
          <a:xfrm>
            <a:off x="8348272" y="605028"/>
            <a:ext cx="1400749" cy="369332"/>
          </a:xfrm>
          <a:prstGeom prst="rect">
            <a:avLst/>
          </a:prstGeom>
          <a:noFill/>
        </p:spPr>
        <p:txBody>
          <a:bodyPr wrap="square" rtlCol="0">
            <a:spAutoFit/>
          </a:bodyPr>
          <a:lstStyle/>
          <a:p>
            <a:pPr algn="ctr"/>
            <a:r>
              <a:rPr lang="tr-TR" b="1" dirty="0">
                <a:solidFill>
                  <a:srgbClr val="14603A"/>
                </a:solidFill>
                <a:effectLst>
                  <a:outerShdw blurRad="38100" dist="38100" dir="2700000" algn="tl">
                    <a:srgbClr val="000000">
                      <a:alpha val="43137"/>
                    </a:srgbClr>
                  </a:outerShdw>
                </a:effectLst>
              </a:rPr>
              <a:t>2020</a:t>
            </a:r>
          </a:p>
        </p:txBody>
      </p:sp>
      <p:sp>
        <p:nvSpPr>
          <p:cNvPr id="10" name="Metin kutusu 9"/>
          <p:cNvSpPr txBox="1"/>
          <p:nvPr/>
        </p:nvSpPr>
        <p:spPr>
          <a:xfrm>
            <a:off x="9749019" y="599606"/>
            <a:ext cx="1400749" cy="369332"/>
          </a:xfrm>
          <a:prstGeom prst="rect">
            <a:avLst/>
          </a:prstGeom>
          <a:noFill/>
        </p:spPr>
        <p:txBody>
          <a:bodyPr wrap="square" rtlCol="0">
            <a:spAutoFit/>
          </a:bodyPr>
          <a:lstStyle/>
          <a:p>
            <a:pPr algn="ctr"/>
            <a:r>
              <a:rPr lang="tr-TR" b="1" dirty="0">
                <a:solidFill>
                  <a:srgbClr val="14603A"/>
                </a:solidFill>
                <a:effectLst>
                  <a:outerShdw blurRad="38100" dist="38100" dir="2700000" algn="tl">
                    <a:srgbClr val="000000">
                      <a:alpha val="43137"/>
                    </a:srgbClr>
                  </a:outerShdw>
                </a:effectLst>
              </a:rPr>
              <a:t>2021</a:t>
            </a:r>
          </a:p>
        </p:txBody>
      </p:sp>
      <p:sp>
        <p:nvSpPr>
          <p:cNvPr id="11" name="Metin kutusu 10"/>
          <p:cNvSpPr txBox="1"/>
          <p:nvPr/>
        </p:nvSpPr>
        <p:spPr>
          <a:xfrm>
            <a:off x="4227228" y="599608"/>
            <a:ext cx="1400749" cy="369332"/>
          </a:xfrm>
          <a:prstGeom prst="rect">
            <a:avLst/>
          </a:prstGeom>
          <a:noFill/>
        </p:spPr>
        <p:txBody>
          <a:bodyPr wrap="square" rtlCol="0">
            <a:spAutoFit/>
          </a:bodyPr>
          <a:lstStyle/>
          <a:p>
            <a:pPr algn="ctr"/>
            <a:r>
              <a:rPr lang="tr-TR" b="1" dirty="0">
                <a:solidFill>
                  <a:srgbClr val="14603A"/>
                </a:solidFill>
                <a:effectLst>
                  <a:outerShdw blurRad="38100" dist="38100" dir="2700000" algn="tl">
                    <a:srgbClr val="000000">
                      <a:alpha val="43137"/>
                    </a:srgbClr>
                  </a:outerShdw>
                </a:effectLst>
              </a:rPr>
              <a:t>SORU SAY.</a:t>
            </a:r>
          </a:p>
        </p:txBody>
      </p:sp>
    </p:spTree>
    <p:extLst>
      <p:ext uri="{BB962C8B-B14F-4D97-AF65-F5344CB8AC3E}">
        <p14:creationId xmlns:p14="http://schemas.microsoft.com/office/powerpoint/2010/main" val="1475676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arn(inVertical)">
                                      <p:cBhvr>
                                        <p:cTn id="16" dur="500"/>
                                        <p:tgtEl>
                                          <p:spTgt spid="8"/>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barn(inVertical)">
                                      <p:cBhvr>
                                        <p:cTn id="25" dur="500"/>
                                        <p:tgtEl>
                                          <p:spTgt spid="4"/>
                                        </p:tgtEl>
                                      </p:cBhvr>
                                    </p:animEffect>
                                  </p:childTnLst>
                                </p:cTn>
                              </p:par>
                              <p:par>
                                <p:cTn id="26" presetID="16" presetClass="entr" presetSubtype="21"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barn(inVertical)">
                                      <p:cBhvr>
                                        <p:cTn id="2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6" grpId="0"/>
      <p:bldP spid="8" grpId="0"/>
      <p:bldP spid="9" grpId="0"/>
      <p:bldP spid="10"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25 Dikdörtgen"/>
          <p:cNvSpPr/>
          <p:nvPr/>
        </p:nvSpPr>
        <p:spPr>
          <a:xfrm>
            <a:off x="0" y="0"/>
            <a:ext cx="12192000" cy="99203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tr-TR"/>
          </a:p>
        </p:txBody>
      </p:sp>
      <p:grpSp>
        <p:nvGrpSpPr>
          <p:cNvPr id="2" name="Group 3"/>
          <p:cNvGrpSpPr/>
          <p:nvPr/>
        </p:nvGrpSpPr>
        <p:grpSpPr>
          <a:xfrm>
            <a:off x="-218536" y="116797"/>
            <a:ext cx="12192000" cy="1077218"/>
            <a:chOff x="-218536" y="-1046798"/>
            <a:chExt cx="12192000" cy="1436291"/>
          </a:xfrm>
        </p:grpSpPr>
        <p:sp>
          <p:nvSpPr>
            <p:cNvPr id="5" name="TextBox 4"/>
            <p:cNvSpPr txBox="1"/>
            <p:nvPr/>
          </p:nvSpPr>
          <p:spPr>
            <a:xfrm>
              <a:off x="-218536" y="-1046798"/>
              <a:ext cx="12192000" cy="1436291"/>
            </a:xfrm>
            <a:prstGeom prst="rect">
              <a:avLst/>
            </a:prstGeom>
            <a:noFill/>
          </p:spPr>
          <p:txBody>
            <a:bodyPr wrap="square" rtlCol="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tr-TR" sz="40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Bebas Neue" panose="020B0606020202050201" pitchFamily="34" charset="0"/>
                </a:rPr>
                <a:t>  TYT SORU SAYILARI</a:t>
              </a:r>
            </a:p>
            <a:p>
              <a:pPr algn="ctr"/>
              <a:endParaRPr lang="en-US" sz="2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Bebas Neue" panose="020B0606020202050201" pitchFamily="34" charset="0"/>
              </a:endParaRPr>
            </a:p>
          </p:txBody>
        </p:sp>
        <p:sp>
          <p:nvSpPr>
            <p:cNvPr id="6" name="Rectangle 5"/>
            <p:cNvSpPr/>
            <p:nvPr/>
          </p:nvSpPr>
          <p:spPr>
            <a:xfrm>
              <a:off x="543153" y="-433978"/>
              <a:ext cx="10944665" cy="615554"/>
            </a:xfrm>
            <a:prstGeom prst="rect">
              <a:avLst/>
            </a:prstGeom>
          </p:spPr>
          <p:txBody>
            <a:bodyPr wrap="square">
              <a:spAutoFit/>
            </a:bodyPr>
            <a:lstStyle/>
            <a:p>
              <a:pPr algn="ctr"/>
              <a:r>
                <a:rPr lang="tr-TR"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TEMEL YETERLİLİK TESTİ</a:t>
              </a:r>
              <a:endPar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grpSp>
      <p:sp>
        <p:nvSpPr>
          <p:cNvPr id="9" name="Rectangle 8"/>
          <p:cNvSpPr/>
          <p:nvPr/>
        </p:nvSpPr>
        <p:spPr>
          <a:xfrm>
            <a:off x="6018016" y="1223158"/>
            <a:ext cx="125485" cy="4975761"/>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TextBox 7"/>
          <p:cNvSpPr txBox="1"/>
          <p:nvPr/>
        </p:nvSpPr>
        <p:spPr>
          <a:xfrm>
            <a:off x="6671908" y="1829551"/>
            <a:ext cx="1438715" cy="369332"/>
          </a:xfrm>
          <a:prstGeom prst="rect">
            <a:avLst/>
          </a:prstGeom>
          <a:noFill/>
        </p:spPr>
        <p:txBody>
          <a:bodyPr wrap="square" rtlCol="0">
            <a:spAutoFit/>
          </a:bodyPr>
          <a:lstStyle/>
          <a:p>
            <a:r>
              <a:rPr lang="tr-TR" b="1" dirty="0">
                <a:solidFill>
                  <a:schemeClr val="tx2">
                    <a:lumMod val="50000"/>
                  </a:schemeClr>
                </a:solidFill>
              </a:rPr>
              <a:t>Türkçe</a:t>
            </a:r>
            <a:endParaRPr lang="en-US" b="1" dirty="0">
              <a:solidFill>
                <a:schemeClr val="tx2">
                  <a:lumMod val="50000"/>
                </a:schemeClr>
              </a:solidFill>
            </a:endParaRPr>
          </a:p>
        </p:txBody>
      </p:sp>
      <p:sp>
        <p:nvSpPr>
          <p:cNvPr id="10" name="Oval 9"/>
          <p:cNvSpPr/>
          <p:nvPr/>
        </p:nvSpPr>
        <p:spPr>
          <a:xfrm>
            <a:off x="5528735" y="1487596"/>
            <a:ext cx="1105613" cy="82921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a:solidFill>
                  <a:schemeClr val="tx1">
                    <a:lumMod val="95000"/>
                    <a:lumOff val="5000"/>
                  </a:schemeClr>
                </a:solidFill>
              </a:rPr>
              <a:t>40</a:t>
            </a:r>
            <a:endParaRPr lang="en-US" sz="2400" b="1" dirty="0">
              <a:solidFill>
                <a:schemeClr val="tx1">
                  <a:lumMod val="95000"/>
                  <a:lumOff val="5000"/>
                </a:schemeClr>
              </a:solidFill>
            </a:endParaRPr>
          </a:p>
        </p:txBody>
      </p:sp>
      <p:sp>
        <p:nvSpPr>
          <p:cNvPr id="11" name="Oval 10"/>
          <p:cNvSpPr/>
          <p:nvPr/>
        </p:nvSpPr>
        <p:spPr>
          <a:xfrm>
            <a:off x="5472568" y="2670010"/>
            <a:ext cx="1158449" cy="86883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a:solidFill>
                  <a:schemeClr val="tx1">
                    <a:lumMod val="95000"/>
                    <a:lumOff val="5000"/>
                  </a:schemeClr>
                </a:solidFill>
              </a:rPr>
              <a:t>40</a:t>
            </a:r>
            <a:endParaRPr lang="en-US" sz="2400" b="1" dirty="0">
              <a:solidFill>
                <a:schemeClr val="tx1">
                  <a:lumMod val="95000"/>
                  <a:lumOff val="5000"/>
                </a:schemeClr>
              </a:solidFill>
            </a:endParaRPr>
          </a:p>
        </p:txBody>
      </p:sp>
      <p:sp>
        <p:nvSpPr>
          <p:cNvPr id="12" name="Oval 11"/>
          <p:cNvSpPr/>
          <p:nvPr/>
        </p:nvSpPr>
        <p:spPr>
          <a:xfrm>
            <a:off x="5445238" y="3917678"/>
            <a:ext cx="1220777" cy="91558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a:solidFill>
                  <a:schemeClr val="tx1">
                    <a:lumMod val="95000"/>
                    <a:lumOff val="5000"/>
                  </a:schemeClr>
                </a:solidFill>
              </a:rPr>
              <a:t>20</a:t>
            </a:r>
            <a:endParaRPr lang="en-US" sz="2400" b="1" dirty="0">
              <a:solidFill>
                <a:schemeClr val="tx1">
                  <a:lumMod val="95000"/>
                  <a:lumOff val="5000"/>
                </a:schemeClr>
              </a:solidFill>
            </a:endParaRPr>
          </a:p>
        </p:txBody>
      </p:sp>
      <p:sp>
        <p:nvSpPr>
          <p:cNvPr id="13" name="Oval 12"/>
          <p:cNvSpPr/>
          <p:nvPr/>
        </p:nvSpPr>
        <p:spPr>
          <a:xfrm>
            <a:off x="5436828" y="5110773"/>
            <a:ext cx="1229189" cy="92189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a:solidFill>
                  <a:schemeClr val="tx1">
                    <a:lumMod val="95000"/>
                    <a:lumOff val="5000"/>
                  </a:schemeClr>
                </a:solidFill>
              </a:rPr>
              <a:t>20</a:t>
            </a:r>
            <a:endParaRPr lang="en-US" sz="2400" b="1" dirty="0">
              <a:solidFill>
                <a:schemeClr val="tx1">
                  <a:lumMod val="95000"/>
                  <a:lumOff val="5000"/>
                </a:schemeClr>
              </a:solidFill>
            </a:endParaRPr>
          </a:p>
        </p:txBody>
      </p:sp>
      <p:grpSp>
        <p:nvGrpSpPr>
          <p:cNvPr id="3" name="39 Grup"/>
          <p:cNvGrpSpPr/>
          <p:nvPr/>
        </p:nvGrpSpPr>
        <p:grpSpPr>
          <a:xfrm>
            <a:off x="8622748" y="4035594"/>
            <a:ext cx="3210008" cy="1000663"/>
            <a:chOff x="6455186" y="3940592"/>
            <a:chExt cx="2407506" cy="1000663"/>
          </a:xfrm>
        </p:grpSpPr>
        <p:sp>
          <p:nvSpPr>
            <p:cNvPr id="28" name="27 Yuvarlatılmış Dikdörtgen"/>
            <p:cNvSpPr/>
            <p:nvPr/>
          </p:nvSpPr>
          <p:spPr>
            <a:xfrm>
              <a:off x="6456928" y="3940592"/>
              <a:ext cx="2320505" cy="1000663"/>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tr-TR"/>
            </a:p>
          </p:txBody>
        </p:sp>
        <p:sp>
          <p:nvSpPr>
            <p:cNvPr id="14" name="Rectangle 13"/>
            <p:cNvSpPr/>
            <p:nvPr/>
          </p:nvSpPr>
          <p:spPr>
            <a:xfrm>
              <a:off x="6455186" y="3967143"/>
              <a:ext cx="2407506" cy="954107"/>
            </a:xfrm>
            <a:prstGeom prst="rect">
              <a:avLst/>
            </a:prstGeom>
          </p:spPr>
          <p:txBody>
            <a:bodyPr wrap="square">
              <a:spAutoFit/>
            </a:bodyPr>
            <a:lstStyle/>
            <a:p>
              <a:r>
                <a:rPr lang="tr-TR" sz="1400" b="1" dirty="0">
                  <a:solidFill>
                    <a:schemeClr val="tx1">
                      <a:lumMod val="95000"/>
                      <a:lumOff val="5000"/>
                    </a:schemeClr>
                  </a:solidFill>
                </a:rPr>
                <a:t>Coğrafya                                   :5</a:t>
              </a:r>
            </a:p>
            <a:p>
              <a:r>
                <a:rPr lang="tr-TR" sz="1400" b="1" dirty="0">
                  <a:solidFill>
                    <a:schemeClr val="tx1">
                      <a:lumMod val="95000"/>
                      <a:lumOff val="5000"/>
                    </a:schemeClr>
                  </a:solidFill>
                </a:rPr>
                <a:t>Din Kültürü ve Ahlak Bilgisi :5</a:t>
              </a:r>
            </a:p>
            <a:p>
              <a:r>
                <a:rPr lang="tr-TR" sz="1400" b="1" dirty="0">
                  <a:solidFill>
                    <a:schemeClr val="tx1">
                      <a:lumMod val="95000"/>
                      <a:lumOff val="5000"/>
                    </a:schemeClr>
                  </a:solidFill>
                </a:rPr>
                <a:t>Felsefe                                      :5</a:t>
              </a:r>
            </a:p>
            <a:p>
              <a:r>
                <a:rPr lang="tr-TR" sz="1400" b="1" dirty="0">
                  <a:solidFill>
                    <a:schemeClr val="tx1">
                      <a:lumMod val="95000"/>
                      <a:lumOff val="5000"/>
                    </a:schemeClr>
                  </a:solidFill>
                </a:rPr>
                <a:t>Tarih                                          :5</a:t>
              </a:r>
              <a:endParaRPr lang="en-US" sz="1400" b="1" dirty="0">
                <a:solidFill>
                  <a:schemeClr val="tx1">
                    <a:lumMod val="95000"/>
                    <a:lumOff val="5000"/>
                  </a:schemeClr>
                </a:solidFill>
              </a:endParaRPr>
            </a:p>
          </p:txBody>
        </p:sp>
      </p:grpSp>
      <p:sp>
        <p:nvSpPr>
          <p:cNvPr id="15" name="TextBox 14"/>
          <p:cNvSpPr txBox="1"/>
          <p:nvPr/>
        </p:nvSpPr>
        <p:spPr>
          <a:xfrm>
            <a:off x="6604238" y="4290529"/>
            <a:ext cx="2094324" cy="369332"/>
          </a:xfrm>
          <a:prstGeom prst="rect">
            <a:avLst/>
          </a:prstGeom>
          <a:noFill/>
        </p:spPr>
        <p:txBody>
          <a:bodyPr wrap="square" rtlCol="0">
            <a:spAutoFit/>
          </a:bodyPr>
          <a:lstStyle/>
          <a:p>
            <a:r>
              <a:rPr lang="tr-TR" b="1" dirty="0">
                <a:solidFill>
                  <a:schemeClr val="tx2">
                    <a:lumMod val="50000"/>
                  </a:schemeClr>
                </a:solidFill>
              </a:rPr>
              <a:t>Sosyal Bilimler</a:t>
            </a:r>
            <a:endParaRPr lang="en-US" b="1" dirty="0">
              <a:solidFill>
                <a:schemeClr val="tx2">
                  <a:lumMod val="50000"/>
                </a:schemeClr>
              </a:solidFill>
            </a:endParaRPr>
          </a:p>
        </p:txBody>
      </p:sp>
      <p:sp>
        <p:nvSpPr>
          <p:cNvPr id="17" name="TextBox 16"/>
          <p:cNvSpPr txBox="1"/>
          <p:nvPr/>
        </p:nvSpPr>
        <p:spPr>
          <a:xfrm>
            <a:off x="554484" y="2908350"/>
            <a:ext cx="4923931" cy="369332"/>
          </a:xfrm>
          <a:prstGeom prst="rect">
            <a:avLst/>
          </a:prstGeom>
          <a:noFill/>
        </p:spPr>
        <p:txBody>
          <a:bodyPr wrap="square" rtlCol="0">
            <a:spAutoFit/>
          </a:bodyPr>
          <a:lstStyle/>
          <a:p>
            <a:pPr algn="r"/>
            <a:r>
              <a:rPr lang="tr-TR" b="1" dirty="0">
                <a:solidFill>
                  <a:schemeClr val="tx2">
                    <a:lumMod val="50000"/>
                  </a:schemeClr>
                </a:solidFill>
              </a:rPr>
              <a:t>Matematik</a:t>
            </a:r>
            <a:endParaRPr lang="en-US" b="1" dirty="0">
              <a:solidFill>
                <a:schemeClr val="tx2">
                  <a:lumMod val="50000"/>
                </a:schemeClr>
              </a:solidFill>
            </a:endParaRPr>
          </a:p>
        </p:txBody>
      </p:sp>
      <p:grpSp>
        <p:nvGrpSpPr>
          <p:cNvPr id="4" name="44 Grup"/>
          <p:cNvGrpSpPr/>
          <p:nvPr/>
        </p:nvGrpSpPr>
        <p:grpSpPr>
          <a:xfrm>
            <a:off x="1894972" y="5048023"/>
            <a:ext cx="1798288" cy="836762"/>
            <a:chOff x="1397478" y="4632386"/>
            <a:chExt cx="1348716" cy="836762"/>
          </a:xfrm>
        </p:grpSpPr>
        <p:sp>
          <p:nvSpPr>
            <p:cNvPr id="37" name="36 Yuvarlatılmış Dikdörtgen"/>
            <p:cNvSpPr/>
            <p:nvPr/>
          </p:nvSpPr>
          <p:spPr>
            <a:xfrm>
              <a:off x="1397478" y="4632386"/>
              <a:ext cx="1348716" cy="836762"/>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tr-TR"/>
            </a:p>
          </p:txBody>
        </p:sp>
        <p:sp>
          <p:nvSpPr>
            <p:cNvPr id="18" name="Rectangle 17"/>
            <p:cNvSpPr/>
            <p:nvPr/>
          </p:nvSpPr>
          <p:spPr>
            <a:xfrm>
              <a:off x="1595887" y="4678698"/>
              <a:ext cx="1147313" cy="738664"/>
            </a:xfrm>
            <a:prstGeom prst="rect">
              <a:avLst/>
            </a:prstGeom>
          </p:spPr>
          <p:txBody>
            <a:bodyPr wrap="square">
              <a:spAutoFit/>
            </a:bodyPr>
            <a:lstStyle/>
            <a:p>
              <a:r>
                <a:rPr lang="tr-TR" sz="1400" b="1" dirty="0">
                  <a:solidFill>
                    <a:schemeClr val="tx1">
                      <a:lumMod val="95000"/>
                      <a:lumOff val="5000"/>
                    </a:schemeClr>
                  </a:solidFill>
                </a:rPr>
                <a:t>Fizik      :7</a:t>
              </a:r>
            </a:p>
            <a:p>
              <a:r>
                <a:rPr lang="tr-TR" sz="1400" b="1" dirty="0">
                  <a:solidFill>
                    <a:schemeClr val="tx1">
                      <a:lumMod val="95000"/>
                      <a:lumOff val="5000"/>
                    </a:schemeClr>
                  </a:solidFill>
                </a:rPr>
                <a:t>Kimya   :7</a:t>
              </a:r>
            </a:p>
            <a:p>
              <a:r>
                <a:rPr lang="tr-TR" sz="1400" b="1" dirty="0">
                  <a:solidFill>
                    <a:schemeClr val="tx1">
                      <a:lumMod val="95000"/>
                      <a:lumOff val="5000"/>
                    </a:schemeClr>
                  </a:solidFill>
                </a:rPr>
                <a:t>Biyoloji :6</a:t>
              </a:r>
              <a:endParaRPr lang="en-US" sz="1400" b="1" dirty="0">
                <a:solidFill>
                  <a:schemeClr val="tx1">
                    <a:lumMod val="95000"/>
                    <a:lumOff val="5000"/>
                  </a:schemeClr>
                </a:solidFill>
              </a:endParaRPr>
            </a:p>
          </p:txBody>
        </p:sp>
      </p:grpSp>
      <p:sp>
        <p:nvSpPr>
          <p:cNvPr id="19" name="TextBox 18"/>
          <p:cNvSpPr txBox="1"/>
          <p:nvPr/>
        </p:nvSpPr>
        <p:spPr>
          <a:xfrm>
            <a:off x="572652" y="5277569"/>
            <a:ext cx="4923931" cy="369332"/>
          </a:xfrm>
          <a:prstGeom prst="rect">
            <a:avLst/>
          </a:prstGeom>
          <a:noFill/>
        </p:spPr>
        <p:txBody>
          <a:bodyPr wrap="square" rtlCol="0">
            <a:spAutoFit/>
          </a:bodyPr>
          <a:lstStyle/>
          <a:p>
            <a:pPr algn="r"/>
            <a:r>
              <a:rPr lang="tr-TR" b="1" dirty="0">
                <a:solidFill>
                  <a:schemeClr val="tx2">
                    <a:lumMod val="50000"/>
                  </a:schemeClr>
                </a:solidFill>
              </a:rPr>
              <a:t>Fen Bilimleri</a:t>
            </a:r>
            <a:endParaRPr lang="en-US" b="1" dirty="0">
              <a:solidFill>
                <a:schemeClr val="tx2">
                  <a:lumMod val="50000"/>
                </a:schemeClr>
              </a:solidFill>
            </a:endParaRPr>
          </a:p>
        </p:txBody>
      </p:sp>
      <p:sp>
        <p:nvSpPr>
          <p:cNvPr id="24" name="Oval 23"/>
          <p:cNvSpPr/>
          <p:nvPr/>
        </p:nvSpPr>
        <p:spPr>
          <a:xfrm>
            <a:off x="5927747" y="1013232"/>
            <a:ext cx="326591" cy="244943"/>
          </a:xfrm>
          <a:prstGeom prst="ellipse">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 name="Oval 24"/>
          <p:cNvSpPr/>
          <p:nvPr/>
        </p:nvSpPr>
        <p:spPr>
          <a:xfrm>
            <a:off x="5923678" y="6184631"/>
            <a:ext cx="304060" cy="228045"/>
          </a:xfrm>
          <a:prstGeom prst="ellipse">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7" name="34 Grup"/>
          <p:cNvGrpSpPr/>
          <p:nvPr/>
        </p:nvGrpSpPr>
        <p:grpSpPr>
          <a:xfrm>
            <a:off x="483081" y="1112808"/>
            <a:ext cx="3186023" cy="1803225"/>
            <a:chOff x="362310" y="1112807"/>
            <a:chExt cx="2389517" cy="1803225"/>
          </a:xfrm>
        </p:grpSpPr>
        <p:sp>
          <p:nvSpPr>
            <p:cNvPr id="31" name="30 Metin kutusu"/>
            <p:cNvSpPr txBox="1"/>
            <p:nvPr/>
          </p:nvSpPr>
          <p:spPr>
            <a:xfrm>
              <a:off x="362310" y="1112807"/>
              <a:ext cx="2389517" cy="1323439"/>
            </a:xfrm>
            <a:prstGeom prst="rect">
              <a:avLst/>
            </a:prstGeom>
            <a:noFill/>
          </p:spPr>
          <p:txBody>
            <a:bodyPr wrap="square" rtlCol="0">
              <a:spAutoFit/>
            </a:bodyPr>
            <a:lstStyle/>
            <a:p>
              <a:pPr marL="144000">
                <a:spcAft>
                  <a:spcPts val="600"/>
                </a:spcAft>
              </a:pPr>
              <a:r>
                <a:rPr lang="tr-TR" sz="8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120</a:t>
              </a:r>
              <a:endParaRPr lang="tr-TR" dirty="0"/>
            </a:p>
          </p:txBody>
        </p:sp>
        <p:sp>
          <p:nvSpPr>
            <p:cNvPr id="33" name="32 Metin kutusu"/>
            <p:cNvSpPr txBox="1"/>
            <p:nvPr/>
          </p:nvSpPr>
          <p:spPr>
            <a:xfrm>
              <a:off x="672860" y="1992702"/>
              <a:ext cx="1535503" cy="923330"/>
            </a:xfrm>
            <a:prstGeom prst="rect">
              <a:avLst/>
            </a:prstGeom>
            <a:noFill/>
          </p:spPr>
          <p:txBody>
            <a:bodyPr wrap="square" rtlCol="0">
              <a:spAutoFit/>
            </a:bodyPr>
            <a:lstStyle/>
            <a:p>
              <a:r>
                <a:rPr lang="tr-TR" sz="5400" dirty="0"/>
                <a:t>Soru</a:t>
              </a:r>
            </a:p>
          </p:txBody>
        </p:sp>
      </p:grpSp>
      <p:grpSp>
        <p:nvGrpSpPr>
          <p:cNvPr id="16" name="45 Grup"/>
          <p:cNvGrpSpPr/>
          <p:nvPr/>
        </p:nvGrpSpPr>
        <p:grpSpPr>
          <a:xfrm>
            <a:off x="8768371" y="1199557"/>
            <a:ext cx="3186023" cy="1691296"/>
            <a:chOff x="6208143" y="980536"/>
            <a:chExt cx="2389517" cy="1691296"/>
          </a:xfrm>
        </p:grpSpPr>
        <p:sp>
          <p:nvSpPr>
            <p:cNvPr id="32" name="31 Metin kutusu"/>
            <p:cNvSpPr txBox="1"/>
            <p:nvPr/>
          </p:nvSpPr>
          <p:spPr>
            <a:xfrm>
              <a:off x="6208143" y="980536"/>
              <a:ext cx="2389517" cy="1323439"/>
            </a:xfrm>
            <a:prstGeom prst="rect">
              <a:avLst/>
            </a:prstGeom>
            <a:noFill/>
          </p:spPr>
          <p:txBody>
            <a:bodyPr wrap="square" rtlCol="0">
              <a:spAutoFit/>
            </a:bodyPr>
            <a:lstStyle/>
            <a:p>
              <a:r>
                <a:rPr lang="tr-TR" sz="8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165</a:t>
              </a:r>
              <a:endParaRPr lang="tr-TR" dirty="0"/>
            </a:p>
          </p:txBody>
        </p:sp>
        <p:sp>
          <p:nvSpPr>
            <p:cNvPr id="34" name="33 Metin kutusu"/>
            <p:cNvSpPr txBox="1"/>
            <p:nvPr/>
          </p:nvSpPr>
          <p:spPr>
            <a:xfrm>
              <a:off x="6320286" y="1963946"/>
              <a:ext cx="1788544" cy="707886"/>
            </a:xfrm>
            <a:prstGeom prst="rect">
              <a:avLst/>
            </a:prstGeom>
            <a:noFill/>
          </p:spPr>
          <p:txBody>
            <a:bodyPr wrap="square" rtlCol="0">
              <a:spAutoFit/>
            </a:bodyPr>
            <a:lstStyle/>
            <a:p>
              <a:r>
                <a:rPr lang="tr-TR" sz="4000" dirty="0"/>
                <a:t>Dakika</a:t>
              </a:r>
            </a:p>
          </p:txBody>
        </p:sp>
      </p:grpSp>
      <p:sp>
        <p:nvSpPr>
          <p:cNvPr id="30" name="29 Slayt Numarası Yer Tutucusu"/>
          <p:cNvSpPr>
            <a:spLocks noGrp="1"/>
          </p:cNvSpPr>
          <p:nvPr>
            <p:ph type="sldNum" sz="quarter" idx="12"/>
          </p:nvPr>
        </p:nvSpPr>
        <p:spPr/>
        <p:txBody>
          <a:bodyPr/>
          <a:lstStyle/>
          <a:p>
            <a:fld id="{2F0443AE-4F20-4B40-B91B-135E9B6A23DD}" type="slidenum">
              <a:rPr lang="en-US" smtClean="0"/>
              <a:pPr/>
              <a:t>11</a:t>
            </a:fld>
            <a:endParaRPr lang="en-US"/>
          </a:p>
        </p:txBody>
      </p:sp>
    </p:spTree>
    <p:extLst>
      <p:ext uri="{BB962C8B-B14F-4D97-AF65-F5344CB8AC3E}">
        <p14:creationId xmlns:p14="http://schemas.microsoft.com/office/powerpoint/2010/main" val="3615159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770" decel="100000"/>
                                        <p:tgtEl>
                                          <p:spTgt spid="7"/>
                                        </p:tgtEl>
                                      </p:cBhvr>
                                    </p:animEffect>
                                    <p:animScale>
                                      <p:cBhvr>
                                        <p:cTn id="8" dur="770" decel="100000"/>
                                        <p:tgtEl>
                                          <p:spTgt spid="7"/>
                                        </p:tgtEl>
                                      </p:cBhvr>
                                      <p:from x="10000" y="10000"/>
                                      <p:to x="200000" y="450000"/>
                                    </p:animScale>
                                    <p:animScale>
                                      <p:cBhvr>
                                        <p:cTn id="9" dur="1230" accel="100000" fill="hold">
                                          <p:stCondLst>
                                            <p:cond delay="770"/>
                                          </p:stCondLst>
                                        </p:cTn>
                                        <p:tgtEl>
                                          <p:spTgt spid="7"/>
                                        </p:tgtEl>
                                      </p:cBhvr>
                                      <p:from x="200000" y="450000"/>
                                      <p:to x="100000" y="100000"/>
                                    </p:animScale>
                                    <p:set>
                                      <p:cBhvr>
                                        <p:cTn id="10" dur="770" fill="hold"/>
                                        <p:tgtEl>
                                          <p:spTgt spid="7"/>
                                        </p:tgtEl>
                                        <p:attrNameLst>
                                          <p:attrName>ppt_x</p:attrName>
                                        </p:attrNameLst>
                                      </p:cBhvr>
                                      <p:to>
                                        <p:strVal val="(0.5)"/>
                                      </p:to>
                                    </p:set>
                                    <p:anim from="(0.5)" to="(#ppt_x)" calcmode="lin" valueType="num">
                                      <p:cBhvr>
                                        <p:cTn id="11" dur="1230" accel="100000" fill="hold">
                                          <p:stCondLst>
                                            <p:cond delay="770"/>
                                          </p:stCondLst>
                                        </p:cTn>
                                        <p:tgtEl>
                                          <p:spTgt spid="7"/>
                                        </p:tgtEl>
                                        <p:attrNameLst>
                                          <p:attrName>ppt_x</p:attrName>
                                        </p:attrNameLst>
                                      </p:cBhvr>
                                    </p:anim>
                                    <p:set>
                                      <p:cBhvr>
                                        <p:cTn id="12" dur="770" fill="hold"/>
                                        <p:tgtEl>
                                          <p:spTgt spid="7"/>
                                        </p:tgtEl>
                                        <p:attrNameLst>
                                          <p:attrName>ppt_y</p:attrName>
                                        </p:attrNameLst>
                                      </p:cBhvr>
                                      <p:to>
                                        <p:strVal val="(#ppt_y+0.4)"/>
                                      </p:to>
                                    </p:set>
                                    <p:anim from="(#ppt_y+0.4)" to="(#ppt_y)" calcmode="lin" valueType="num">
                                      <p:cBhvr>
                                        <p:cTn id="13" dur="1230" accel="100000" fill="hold">
                                          <p:stCondLst>
                                            <p:cond delay="770"/>
                                          </p:stCondLst>
                                        </p:cTn>
                                        <p:tgtEl>
                                          <p:spTgt spid="7"/>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51" presetClass="entr" presetSubtype="0" fill="hold"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770" decel="100000"/>
                                        <p:tgtEl>
                                          <p:spTgt spid="16"/>
                                        </p:tgtEl>
                                      </p:cBhvr>
                                    </p:animEffect>
                                    <p:animScale>
                                      <p:cBhvr>
                                        <p:cTn id="19" dur="770" decel="100000"/>
                                        <p:tgtEl>
                                          <p:spTgt spid="16"/>
                                        </p:tgtEl>
                                      </p:cBhvr>
                                      <p:from x="10000" y="10000"/>
                                      <p:to x="200000" y="450000"/>
                                    </p:animScale>
                                    <p:animScale>
                                      <p:cBhvr>
                                        <p:cTn id="20" dur="1230" accel="100000" fill="hold">
                                          <p:stCondLst>
                                            <p:cond delay="770"/>
                                          </p:stCondLst>
                                        </p:cTn>
                                        <p:tgtEl>
                                          <p:spTgt spid="16"/>
                                        </p:tgtEl>
                                      </p:cBhvr>
                                      <p:from x="200000" y="450000"/>
                                      <p:to x="100000" y="100000"/>
                                    </p:animScale>
                                    <p:set>
                                      <p:cBhvr>
                                        <p:cTn id="21" dur="770" fill="hold"/>
                                        <p:tgtEl>
                                          <p:spTgt spid="16"/>
                                        </p:tgtEl>
                                        <p:attrNameLst>
                                          <p:attrName>ppt_x</p:attrName>
                                        </p:attrNameLst>
                                      </p:cBhvr>
                                      <p:to>
                                        <p:strVal val="(0.5)"/>
                                      </p:to>
                                    </p:set>
                                    <p:anim from="(0.5)" to="(#ppt_x)" calcmode="lin" valueType="num">
                                      <p:cBhvr>
                                        <p:cTn id="22" dur="1230" accel="100000" fill="hold">
                                          <p:stCondLst>
                                            <p:cond delay="770"/>
                                          </p:stCondLst>
                                        </p:cTn>
                                        <p:tgtEl>
                                          <p:spTgt spid="16"/>
                                        </p:tgtEl>
                                        <p:attrNameLst>
                                          <p:attrName>ppt_x</p:attrName>
                                        </p:attrNameLst>
                                      </p:cBhvr>
                                    </p:anim>
                                    <p:set>
                                      <p:cBhvr>
                                        <p:cTn id="23" dur="770" fill="hold"/>
                                        <p:tgtEl>
                                          <p:spTgt spid="16"/>
                                        </p:tgtEl>
                                        <p:attrNameLst>
                                          <p:attrName>ppt_y</p:attrName>
                                        </p:attrNameLst>
                                      </p:cBhvr>
                                      <p:to>
                                        <p:strVal val="(#ppt_y+0.4)"/>
                                      </p:to>
                                    </p:set>
                                    <p:anim from="(#ppt_y+0.4)" to="(#ppt_y)" calcmode="lin" valueType="num">
                                      <p:cBhvr>
                                        <p:cTn id="24" dur="1230" accel="100000" fill="hold">
                                          <p:stCondLst>
                                            <p:cond delay="770"/>
                                          </p:stCondLst>
                                        </p:cTn>
                                        <p:tgtEl>
                                          <p:spTgt spid="16"/>
                                        </p:tgtEl>
                                        <p:attrNameLst>
                                          <p:attrName>ppt_y</p:attrName>
                                        </p:attrNameLst>
                                      </p:cBhvr>
                                    </p:anim>
                                  </p:childTnLst>
                                </p:cTn>
                              </p:par>
                            </p:childTnLst>
                          </p:cTn>
                        </p:par>
                      </p:childTnLst>
                    </p:cTn>
                  </p:par>
                  <p:par>
                    <p:cTn id="25" fill="hold">
                      <p:stCondLst>
                        <p:cond delay="indefinite"/>
                      </p:stCondLst>
                      <p:childTnLst>
                        <p:par>
                          <p:cTn id="26" fill="hold">
                            <p:stCondLst>
                              <p:cond delay="0"/>
                            </p:stCondLst>
                            <p:childTnLst>
                              <p:par>
                                <p:cTn id="27" presetID="39" presetClass="entr" presetSubtype="0" accel="10000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p:cTn id="29" dur="500" fill="hold"/>
                                        <p:tgtEl>
                                          <p:spTgt spid="10"/>
                                        </p:tgtEl>
                                        <p:attrNameLst>
                                          <p:attrName>ppt_h</p:attrName>
                                        </p:attrNameLst>
                                      </p:cBhvr>
                                      <p:tavLst>
                                        <p:tav tm="0">
                                          <p:val>
                                            <p:strVal val="#ppt_h/20"/>
                                          </p:val>
                                        </p:tav>
                                        <p:tav tm="50000">
                                          <p:val>
                                            <p:strVal val="#ppt_h/20"/>
                                          </p:val>
                                        </p:tav>
                                        <p:tav tm="100000">
                                          <p:val>
                                            <p:strVal val="#ppt_h"/>
                                          </p:val>
                                        </p:tav>
                                      </p:tavLst>
                                    </p:anim>
                                    <p:anim calcmode="lin" valueType="num">
                                      <p:cBhvr>
                                        <p:cTn id="30" dur="500" fill="hold"/>
                                        <p:tgtEl>
                                          <p:spTgt spid="10"/>
                                        </p:tgtEl>
                                        <p:attrNameLst>
                                          <p:attrName>ppt_w</p:attrName>
                                        </p:attrNameLst>
                                      </p:cBhvr>
                                      <p:tavLst>
                                        <p:tav tm="0">
                                          <p:val>
                                            <p:strVal val="#ppt_w+.3"/>
                                          </p:val>
                                        </p:tav>
                                        <p:tav tm="50000">
                                          <p:val>
                                            <p:strVal val="#ppt_w+.3"/>
                                          </p:val>
                                        </p:tav>
                                        <p:tav tm="100000">
                                          <p:val>
                                            <p:strVal val="#ppt_w"/>
                                          </p:val>
                                        </p:tav>
                                      </p:tavLst>
                                    </p:anim>
                                    <p:anim calcmode="lin" valueType="num">
                                      <p:cBhvr>
                                        <p:cTn id="31" dur="500" fill="hold"/>
                                        <p:tgtEl>
                                          <p:spTgt spid="10"/>
                                        </p:tgtEl>
                                        <p:attrNameLst>
                                          <p:attrName>ppt_x</p:attrName>
                                        </p:attrNameLst>
                                      </p:cBhvr>
                                      <p:tavLst>
                                        <p:tav tm="0">
                                          <p:val>
                                            <p:strVal val="#ppt_x-.3"/>
                                          </p:val>
                                        </p:tav>
                                        <p:tav tm="50000">
                                          <p:val>
                                            <p:strVal val="#ppt_x"/>
                                          </p:val>
                                        </p:tav>
                                        <p:tav tm="100000">
                                          <p:val>
                                            <p:strVal val="#ppt_x"/>
                                          </p:val>
                                        </p:tav>
                                      </p:tavLst>
                                    </p:anim>
                                    <p:anim calcmode="lin" valueType="num">
                                      <p:cBhvr>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500"/>
                            </p:stCondLst>
                            <p:childTnLst>
                              <p:par>
                                <p:cTn id="34" presetID="39" presetClass="entr" presetSubtype="0" accel="100000"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ppt_h</p:attrName>
                                        </p:attrNameLst>
                                      </p:cBhvr>
                                      <p:tavLst>
                                        <p:tav tm="0">
                                          <p:val>
                                            <p:strVal val="#ppt_h/20"/>
                                          </p:val>
                                        </p:tav>
                                        <p:tav tm="50000">
                                          <p:val>
                                            <p:strVal val="#ppt_h/20"/>
                                          </p:val>
                                        </p:tav>
                                        <p:tav tm="100000">
                                          <p:val>
                                            <p:strVal val="#ppt_h"/>
                                          </p:val>
                                        </p:tav>
                                      </p:tavLst>
                                    </p:anim>
                                    <p:anim calcmode="lin" valueType="num">
                                      <p:cBhvr>
                                        <p:cTn id="37" dur="500" fill="hold"/>
                                        <p:tgtEl>
                                          <p:spTgt spid="11"/>
                                        </p:tgtEl>
                                        <p:attrNameLst>
                                          <p:attrName>ppt_w</p:attrName>
                                        </p:attrNameLst>
                                      </p:cBhvr>
                                      <p:tavLst>
                                        <p:tav tm="0">
                                          <p:val>
                                            <p:strVal val="#ppt_w+.3"/>
                                          </p:val>
                                        </p:tav>
                                        <p:tav tm="50000">
                                          <p:val>
                                            <p:strVal val="#ppt_w+.3"/>
                                          </p:val>
                                        </p:tav>
                                        <p:tav tm="100000">
                                          <p:val>
                                            <p:strVal val="#ppt_w"/>
                                          </p:val>
                                        </p:tav>
                                      </p:tavLst>
                                    </p:anim>
                                    <p:anim calcmode="lin" valueType="num">
                                      <p:cBhvr>
                                        <p:cTn id="38" dur="500" fill="hold"/>
                                        <p:tgtEl>
                                          <p:spTgt spid="11"/>
                                        </p:tgtEl>
                                        <p:attrNameLst>
                                          <p:attrName>ppt_x</p:attrName>
                                        </p:attrNameLst>
                                      </p:cBhvr>
                                      <p:tavLst>
                                        <p:tav tm="0">
                                          <p:val>
                                            <p:strVal val="#ppt_x-.3"/>
                                          </p:val>
                                        </p:tav>
                                        <p:tav tm="50000">
                                          <p:val>
                                            <p:strVal val="#ppt_x"/>
                                          </p:val>
                                        </p:tav>
                                        <p:tav tm="100000">
                                          <p:val>
                                            <p:strVal val="#ppt_x"/>
                                          </p:val>
                                        </p:tav>
                                      </p:tavLst>
                                    </p:anim>
                                    <p:anim calcmode="lin" valueType="num">
                                      <p:cBhvr>
                                        <p:cTn id="39" dur="500" fill="hold"/>
                                        <p:tgtEl>
                                          <p:spTgt spid="11"/>
                                        </p:tgtEl>
                                        <p:attrNameLst>
                                          <p:attrName>ppt_y</p:attrName>
                                        </p:attrNameLst>
                                      </p:cBhvr>
                                      <p:tavLst>
                                        <p:tav tm="0">
                                          <p:val>
                                            <p:strVal val="#ppt_y"/>
                                          </p:val>
                                        </p:tav>
                                        <p:tav tm="100000">
                                          <p:val>
                                            <p:strVal val="#ppt_y"/>
                                          </p:val>
                                        </p:tav>
                                      </p:tavLst>
                                    </p:anim>
                                  </p:childTnLst>
                                </p:cTn>
                              </p:par>
                            </p:childTnLst>
                          </p:cTn>
                        </p:par>
                        <p:par>
                          <p:cTn id="40" fill="hold">
                            <p:stCondLst>
                              <p:cond delay="1000"/>
                            </p:stCondLst>
                            <p:childTnLst>
                              <p:par>
                                <p:cTn id="41" presetID="54" presetClass="entr" presetSubtype="0" accel="100000"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strVal val="#ppt_w*0.05"/>
                                          </p:val>
                                        </p:tav>
                                        <p:tav tm="100000">
                                          <p:val>
                                            <p:strVal val="#ppt_w"/>
                                          </p:val>
                                        </p:tav>
                                      </p:tavLst>
                                    </p:anim>
                                    <p:anim calcmode="lin" valueType="num">
                                      <p:cBhvr>
                                        <p:cTn id="44" dur="500" fill="hold"/>
                                        <p:tgtEl>
                                          <p:spTgt spid="3"/>
                                        </p:tgtEl>
                                        <p:attrNameLst>
                                          <p:attrName>ppt_h</p:attrName>
                                        </p:attrNameLst>
                                      </p:cBhvr>
                                      <p:tavLst>
                                        <p:tav tm="0">
                                          <p:val>
                                            <p:strVal val="#ppt_h"/>
                                          </p:val>
                                        </p:tav>
                                        <p:tav tm="100000">
                                          <p:val>
                                            <p:strVal val="#ppt_h"/>
                                          </p:val>
                                        </p:tav>
                                      </p:tavLst>
                                    </p:anim>
                                    <p:anim calcmode="lin" valueType="num">
                                      <p:cBhvr>
                                        <p:cTn id="45" dur="500" fill="hold"/>
                                        <p:tgtEl>
                                          <p:spTgt spid="3"/>
                                        </p:tgtEl>
                                        <p:attrNameLst>
                                          <p:attrName>ppt_x</p:attrName>
                                        </p:attrNameLst>
                                      </p:cBhvr>
                                      <p:tavLst>
                                        <p:tav tm="0">
                                          <p:val>
                                            <p:strVal val="#ppt_x-.2"/>
                                          </p:val>
                                        </p:tav>
                                        <p:tav tm="100000">
                                          <p:val>
                                            <p:strVal val="#ppt_x"/>
                                          </p:val>
                                        </p:tav>
                                      </p:tavLst>
                                    </p:anim>
                                    <p:anim calcmode="lin" valueType="num">
                                      <p:cBhvr>
                                        <p:cTn id="46" dur="500" fill="hold"/>
                                        <p:tgtEl>
                                          <p:spTgt spid="3"/>
                                        </p:tgtEl>
                                        <p:attrNameLst>
                                          <p:attrName>ppt_y</p:attrName>
                                        </p:attrNameLst>
                                      </p:cBhvr>
                                      <p:tavLst>
                                        <p:tav tm="0">
                                          <p:val>
                                            <p:strVal val="#ppt_y"/>
                                          </p:val>
                                        </p:tav>
                                        <p:tav tm="100000">
                                          <p:val>
                                            <p:strVal val="#ppt_y"/>
                                          </p:val>
                                        </p:tav>
                                      </p:tavLst>
                                    </p:anim>
                                    <p:animEffect transition="in" filter="fade">
                                      <p:cBhvr>
                                        <p:cTn id="47" dur="500"/>
                                        <p:tgtEl>
                                          <p:spTgt spid="3"/>
                                        </p:tgtEl>
                                      </p:cBhvr>
                                    </p:animEffect>
                                  </p:childTnLst>
                                </p:cTn>
                              </p:par>
                            </p:childTnLst>
                          </p:cTn>
                        </p:par>
                        <p:par>
                          <p:cTn id="48" fill="hold">
                            <p:stCondLst>
                              <p:cond delay="1500"/>
                            </p:stCondLst>
                            <p:childTnLst>
                              <p:par>
                                <p:cTn id="49" presetID="54" presetClass="entr" presetSubtype="0" accel="100000" fill="hold" nodeType="afterEffect">
                                  <p:stCondLst>
                                    <p:cond delay="0"/>
                                  </p:stCondLst>
                                  <p:childTnLst>
                                    <p:set>
                                      <p:cBhvr>
                                        <p:cTn id="50" dur="1" fill="hold">
                                          <p:stCondLst>
                                            <p:cond delay="0"/>
                                          </p:stCondLst>
                                        </p:cTn>
                                        <p:tgtEl>
                                          <p:spTgt spid="4"/>
                                        </p:tgtEl>
                                        <p:attrNameLst>
                                          <p:attrName>style.visibility</p:attrName>
                                        </p:attrNameLst>
                                      </p:cBhvr>
                                      <p:to>
                                        <p:strVal val="visible"/>
                                      </p:to>
                                    </p:set>
                                    <p:anim calcmode="lin" valueType="num">
                                      <p:cBhvr>
                                        <p:cTn id="51" dur="500" fill="hold"/>
                                        <p:tgtEl>
                                          <p:spTgt spid="4"/>
                                        </p:tgtEl>
                                        <p:attrNameLst>
                                          <p:attrName>ppt_w</p:attrName>
                                        </p:attrNameLst>
                                      </p:cBhvr>
                                      <p:tavLst>
                                        <p:tav tm="0">
                                          <p:val>
                                            <p:strVal val="#ppt_w*0.05"/>
                                          </p:val>
                                        </p:tav>
                                        <p:tav tm="100000">
                                          <p:val>
                                            <p:strVal val="#ppt_w"/>
                                          </p:val>
                                        </p:tav>
                                      </p:tavLst>
                                    </p:anim>
                                    <p:anim calcmode="lin" valueType="num">
                                      <p:cBhvr>
                                        <p:cTn id="52" dur="500" fill="hold"/>
                                        <p:tgtEl>
                                          <p:spTgt spid="4"/>
                                        </p:tgtEl>
                                        <p:attrNameLst>
                                          <p:attrName>ppt_h</p:attrName>
                                        </p:attrNameLst>
                                      </p:cBhvr>
                                      <p:tavLst>
                                        <p:tav tm="0">
                                          <p:val>
                                            <p:strVal val="#ppt_h"/>
                                          </p:val>
                                        </p:tav>
                                        <p:tav tm="100000">
                                          <p:val>
                                            <p:strVal val="#ppt_h"/>
                                          </p:val>
                                        </p:tav>
                                      </p:tavLst>
                                    </p:anim>
                                    <p:anim calcmode="lin" valueType="num">
                                      <p:cBhvr>
                                        <p:cTn id="53" dur="500" fill="hold"/>
                                        <p:tgtEl>
                                          <p:spTgt spid="4"/>
                                        </p:tgtEl>
                                        <p:attrNameLst>
                                          <p:attrName>ppt_x</p:attrName>
                                        </p:attrNameLst>
                                      </p:cBhvr>
                                      <p:tavLst>
                                        <p:tav tm="0">
                                          <p:val>
                                            <p:strVal val="#ppt_x-.2"/>
                                          </p:val>
                                        </p:tav>
                                        <p:tav tm="100000">
                                          <p:val>
                                            <p:strVal val="#ppt_x"/>
                                          </p:val>
                                        </p:tav>
                                      </p:tavLst>
                                    </p:anim>
                                    <p:anim calcmode="lin" valueType="num">
                                      <p:cBhvr>
                                        <p:cTn id="54" dur="500" fill="hold"/>
                                        <p:tgtEl>
                                          <p:spTgt spid="4"/>
                                        </p:tgtEl>
                                        <p:attrNameLst>
                                          <p:attrName>ppt_y</p:attrName>
                                        </p:attrNameLst>
                                      </p:cBhvr>
                                      <p:tavLst>
                                        <p:tav tm="0">
                                          <p:val>
                                            <p:strVal val="#ppt_y"/>
                                          </p:val>
                                        </p:tav>
                                        <p:tav tm="100000">
                                          <p:val>
                                            <p:strVal val="#ppt_y"/>
                                          </p:val>
                                        </p:tav>
                                      </p:tavLst>
                                    </p:anim>
                                    <p:animEffect transition="in" filter="fade">
                                      <p:cBhvr>
                                        <p:cTn id="55" dur="500"/>
                                        <p:tgtEl>
                                          <p:spTgt spid="4"/>
                                        </p:tgtEl>
                                      </p:cBhvr>
                                    </p:animEffect>
                                  </p:childTnLst>
                                </p:cTn>
                              </p:par>
                            </p:childTnLst>
                          </p:cTn>
                        </p:par>
                        <p:par>
                          <p:cTn id="56" fill="hold">
                            <p:stCondLst>
                              <p:cond delay="2000"/>
                            </p:stCondLst>
                            <p:childTnLst>
                              <p:par>
                                <p:cTn id="57" presetID="39" presetClass="entr" presetSubtype="0" accel="100000" fill="hold" grpId="0" nodeType="afterEffect">
                                  <p:stCondLst>
                                    <p:cond delay="0"/>
                                  </p:stCondLst>
                                  <p:childTnLst>
                                    <p:set>
                                      <p:cBhvr>
                                        <p:cTn id="58" dur="1" fill="hold">
                                          <p:stCondLst>
                                            <p:cond delay="0"/>
                                          </p:stCondLst>
                                        </p:cTn>
                                        <p:tgtEl>
                                          <p:spTgt spid="12"/>
                                        </p:tgtEl>
                                        <p:attrNameLst>
                                          <p:attrName>style.visibility</p:attrName>
                                        </p:attrNameLst>
                                      </p:cBhvr>
                                      <p:to>
                                        <p:strVal val="visible"/>
                                      </p:to>
                                    </p:set>
                                    <p:anim calcmode="lin" valueType="num">
                                      <p:cBhvr>
                                        <p:cTn id="59" dur="500" fill="hold"/>
                                        <p:tgtEl>
                                          <p:spTgt spid="12"/>
                                        </p:tgtEl>
                                        <p:attrNameLst>
                                          <p:attrName>ppt_h</p:attrName>
                                        </p:attrNameLst>
                                      </p:cBhvr>
                                      <p:tavLst>
                                        <p:tav tm="0">
                                          <p:val>
                                            <p:strVal val="#ppt_h/20"/>
                                          </p:val>
                                        </p:tav>
                                        <p:tav tm="50000">
                                          <p:val>
                                            <p:strVal val="#ppt_h/20"/>
                                          </p:val>
                                        </p:tav>
                                        <p:tav tm="100000">
                                          <p:val>
                                            <p:strVal val="#ppt_h"/>
                                          </p:val>
                                        </p:tav>
                                      </p:tavLst>
                                    </p:anim>
                                    <p:anim calcmode="lin" valueType="num">
                                      <p:cBhvr>
                                        <p:cTn id="60" dur="500" fill="hold"/>
                                        <p:tgtEl>
                                          <p:spTgt spid="12"/>
                                        </p:tgtEl>
                                        <p:attrNameLst>
                                          <p:attrName>ppt_w</p:attrName>
                                        </p:attrNameLst>
                                      </p:cBhvr>
                                      <p:tavLst>
                                        <p:tav tm="0">
                                          <p:val>
                                            <p:strVal val="#ppt_w+.3"/>
                                          </p:val>
                                        </p:tav>
                                        <p:tav tm="50000">
                                          <p:val>
                                            <p:strVal val="#ppt_w+.3"/>
                                          </p:val>
                                        </p:tav>
                                        <p:tav tm="100000">
                                          <p:val>
                                            <p:strVal val="#ppt_w"/>
                                          </p:val>
                                        </p:tav>
                                      </p:tavLst>
                                    </p:anim>
                                    <p:anim calcmode="lin" valueType="num">
                                      <p:cBhvr>
                                        <p:cTn id="61" dur="500" fill="hold"/>
                                        <p:tgtEl>
                                          <p:spTgt spid="12"/>
                                        </p:tgtEl>
                                        <p:attrNameLst>
                                          <p:attrName>ppt_x</p:attrName>
                                        </p:attrNameLst>
                                      </p:cBhvr>
                                      <p:tavLst>
                                        <p:tav tm="0">
                                          <p:val>
                                            <p:strVal val="#ppt_x-.3"/>
                                          </p:val>
                                        </p:tav>
                                        <p:tav tm="50000">
                                          <p:val>
                                            <p:strVal val="#ppt_x"/>
                                          </p:val>
                                        </p:tav>
                                        <p:tav tm="100000">
                                          <p:val>
                                            <p:strVal val="#ppt_x"/>
                                          </p:val>
                                        </p:tav>
                                      </p:tavLst>
                                    </p:anim>
                                    <p:anim calcmode="lin" valueType="num">
                                      <p:cBhvr>
                                        <p:cTn id="62" dur="500" fill="hold"/>
                                        <p:tgtEl>
                                          <p:spTgt spid="12"/>
                                        </p:tgtEl>
                                        <p:attrNameLst>
                                          <p:attrName>ppt_y</p:attrName>
                                        </p:attrNameLst>
                                      </p:cBhvr>
                                      <p:tavLst>
                                        <p:tav tm="0">
                                          <p:val>
                                            <p:strVal val="#ppt_y"/>
                                          </p:val>
                                        </p:tav>
                                        <p:tav tm="100000">
                                          <p:val>
                                            <p:strVal val="#ppt_y"/>
                                          </p:val>
                                        </p:tav>
                                      </p:tavLst>
                                    </p:anim>
                                  </p:childTnLst>
                                </p:cTn>
                              </p:par>
                            </p:childTnLst>
                          </p:cTn>
                        </p:par>
                        <p:par>
                          <p:cTn id="63" fill="hold">
                            <p:stCondLst>
                              <p:cond delay="2500"/>
                            </p:stCondLst>
                            <p:childTnLst>
                              <p:par>
                                <p:cTn id="64" presetID="39" presetClass="entr" presetSubtype="0" accel="100000"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ppt_h</p:attrName>
                                        </p:attrNameLst>
                                      </p:cBhvr>
                                      <p:tavLst>
                                        <p:tav tm="0">
                                          <p:val>
                                            <p:strVal val="#ppt_h/20"/>
                                          </p:val>
                                        </p:tav>
                                        <p:tav tm="50000">
                                          <p:val>
                                            <p:strVal val="#ppt_h/20"/>
                                          </p:val>
                                        </p:tav>
                                        <p:tav tm="100000">
                                          <p:val>
                                            <p:strVal val="#ppt_h"/>
                                          </p:val>
                                        </p:tav>
                                      </p:tavLst>
                                    </p:anim>
                                    <p:anim calcmode="lin" valueType="num">
                                      <p:cBhvr>
                                        <p:cTn id="67" dur="500" fill="hold"/>
                                        <p:tgtEl>
                                          <p:spTgt spid="13"/>
                                        </p:tgtEl>
                                        <p:attrNameLst>
                                          <p:attrName>ppt_w</p:attrName>
                                        </p:attrNameLst>
                                      </p:cBhvr>
                                      <p:tavLst>
                                        <p:tav tm="0">
                                          <p:val>
                                            <p:strVal val="#ppt_w+.3"/>
                                          </p:val>
                                        </p:tav>
                                        <p:tav tm="50000">
                                          <p:val>
                                            <p:strVal val="#ppt_w+.3"/>
                                          </p:val>
                                        </p:tav>
                                        <p:tav tm="100000">
                                          <p:val>
                                            <p:strVal val="#ppt_w"/>
                                          </p:val>
                                        </p:tav>
                                      </p:tavLst>
                                    </p:anim>
                                    <p:anim calcmode="lin" valueType="num">
                                      <p:cBhvr>
                                        <p:cTn id="68" dur="500" fill="hold"/>
                                        <p:tgtEl>
                                          <p:spTgt spid="13"/>
                                        </p:tgtEl>
                                        <p:attrNameLst>
                                          <p:attrName>ppt_x</p:attrName>
                                        </p:attrNameLst>
                                      </p:cBhvr>
                                      <p:tavLst>
                                        <p:tav tm="0">
                                          <p:val>
                                            <p:strVal val="#ppt_x-.3"/>
                                          </p:val>
                                        </p:tav>
                                        <p:tav tm="50000">
                                          <p:val>
                                            <p:strVal val="#ppt_x"/>
                                          </p:val>
                                        </p:tav>
                                        <p:tav tm="100000">
                                          <p:val>
                                            <p:strVal val="#ppt_x"/>
                                          </p:val>
                                        </p:tav>
                                      </p:tavLst>
                                    </p:anim>
                                    <p:anim calcmode="lin" valueType="num">
                                      <p:cBhvr>
                                        <p:cTn id="69"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Metin kutusu 10"/>
          <p:cNvSpPr txBox="1"/>
          <p:nvPr/>
        </p:nvSpPr>
        <p:spPr>
          <a:xfrm>
            <a:off x="241435" y="2886782"/>
            <a:ext cx="1995055" cy="1200329"/>
          </a:xfrm>
          <a:prstGeom prst="rect">
            <a:avLst/>
          </a:prstGeom>
          <a:noFill/>
        </p:spPr>
        <p:txBody>
          <a:bodyPr wrap="square" rtlCol="0">
            <a:spAutoFit/>
          </a:bodyPr>
          <a:lstStyle/>
          <a:p>
            <a:pPr algn="ctr"/>
            <a:r>
              <a:rPr lang="tr-TR" dirty="0">
                <a:solidFill>
                  <a:srgbClr val="1B6D6B"/>
                </a:solidFill>
                <a:latin typeface="Arial Black" panose="020B0A04020102020204" pitchFamily="34" charset="0"/>
              </a:rPr>
              <a:t>TYT PUAN TÜRÜ NEDİR? NERELERDE KULLANILIR?</a:t>
            </a:r>
          </a:p>
        </p:txBody>
      </p:sp>
      <p:pic>
        <p:nvPicPr>
          <p:cNvPr id="5" name="Resim 4"/>
          <p:cNvPicPr>
            <a:picLocks noChangeAspect="1"/>
          </p:cNvPicPr>
          <p:nvPr/>
        </p:nvPicPr>
        <p:blipFill>
          <a:blip r:embed="rId2"/>
          <a:stretch>
            <a:fillRect/>
          </a:stretch>
        </p:blipFill>
        <p:spPr>
          <a:xfrm>
            <a:off x="4653814" y="107109"/>
            <a:ext cx="4610924" cy="3109693"/>
          </a:xfrm>
          <a:prstGeom prst="rect">
            <a:avLst/>
          </a:prstGeom>
        </p:spPr>
      </p:pic>
      <p:pic>
        <p:nvPicPr>
          <p:cNvPr id="22" name="Resim 21"/>
          <p:cNvPicPr>
            <a:picLocks noChangeAspect="1"/>
          </p:cNvPicPr>
          <p:nvPr/>
        </p:nvPicPr>
        <p:blipFill>
          <a:blip r:embed="rId2"/>
          <a:stretch>
            <a:fillRect/>
          </a:stretch>
        </p:blipFill>
        <p:spPr>
          <a:xfrm>
            <a:off x="2867055" y="3360715"/>
            <a:ext cx="3899383" cy="2629816"/>
          </a:xfrm>
          <a:prstGeom prst="rect">
            <a:avLst/>
          </a:prstGeom>
        </p:spPr>
      </p:pic>
      <p:pic>
        <p:nvPicPr>
          <p:cNvPr id="23" name="Resim 22"/>
          <p:cNvPicPr>
            <a:picLocks noChangeAspect="1"/>
          </p:cNvPicPr>
          <p:nvPr/>
        </p:nvPicPr>
        <p:blipFill>
          <a:blip r:embed="rId2"/>
          <a:stretch>
            <a:fillRect/>
          </a:stretch>
        </p:blipFill>
        <p:spPr>
          <a:xfrm>
            <a:off x="7124407" y="3360715"/>
            <a:ext cx="3899383" cy="2629816"/>
          </a:xfrm>
          <a:prstGeom prst="rect">
            <a:avLst/>
          </a:prstGeom>
        </p:spPr>
      </p:pic>
      <p:sp>
        <p:nvSpPr>
          <p:cNvPr id="9" name="Metin kutusu 8"/>
          <p:cNvSpPr txBox="1"/>
          <p:nvPr/>
        </p:nvSpPr>
        <p:spPr>
          <a:xfrm>
            <a:off x="5242129" y="1565933"/>
            <a:ext cx="3434297" cy="1477328"/>
          </a:xfrm>
          <a:prstGeom prst="rect">
            <a:avLst/>
          </a:prstGeom>
          <a:noFill/>
        </p:spPr>
        <p:txBody>
          <a:bodyPr wrap="square" rtlCol="0">
            <a:spAutoFit/>
          </a:bodyPr>
          <a:lstStyle/>
          <a:p>
            <a:r>
              <a:rPr lang="tr-TR" b="1" dirty="0">
                <a:solidFill>
                  <a:schemeClr val="bg1"/>
                </a:solidFill>
              </a:rPr>
              <a:t>Üniversiteye girişte için yapılan Temel Yeterlilik Testi sonucu oluşan puandır. </a:t>
            </a:r>
            <a:r>
              <a:rPr lang="tr-TR" b="1" dirty="0">
                <a:solidFill>
                  <a:srgbClr val="FFFF00"/>
                </a:solidFill>
              </a:rPr>
              <a:t>Tek puan</a:t>
            </a:r>
            <a:r>
              <a:rPr lang="tr-TR" b="1" dirty="0">
                <a:solidFill>
                  <a:schemeClr val="bg1"/>
                </a:solidFill>
              </a:rPr>
              <a:t> türüdür.</a:t>
            </a:r>
          </a:p>
          <a:p>
            <a:endParaRPr lang="tr-TR" dirty="0">
              <a:solidFill>
                <a:schemeClr val="bg1"/>
              </a:solidFill>
            </a:endParaRPr>
          </a:p>
        </p:txBody>
      </p:sp>
      <p:sp>
        <p:nvSpPr>
          <p:cNvPr id="24" name="Metin kutusu 23"/>
          <p:cNvSpPr txBox="1"/>
          <p:nvPr/>
        </p:nvSpPr>
        <p:spPr>
          <a:xfrm>
            <a:off x="3327383" y="4513206"/>
            <a:ext cx="2978727" cy="1477328"/>
          </a:xfrm>
          <a:prstGeom prst="rect">
            <a:avLst/>
          </a:prstGeom>
          <a:noFill/>
        </p:spPr>
        <p:txBody>
          <a:bodyPr wrap="square" rtlCol="0">
            <a:spAutoFit/>
          </a:bodyPr>
          <a:lstStyle/>
          <a:p>
            <a:r>
              <a:rPr lang="tr-TR" b="1" dirty="0">
                <a:solidFill>
                  <a:schemeClr val="bg1"/>
                </a:solidFill>
              </a:rPr>
              <a:t>- Ön Lisans Bölümlerini </a:t>
            </a:r>
          </a:p>
          <a:p>
            <a:r>
              <a:rPr lang="tr-TR" b="1" dirty="0">
                <a:solidFill>
                  <a:schemeClr val="bg1"/>
                </a:solidFill>
              </a:rPr>
              <a:t>tercih ederken</a:t>
            </a:r>
          </a:p>
          <a:p>
            <a:r>
              <a:rPr lang="tr-TR" b="1" dirty="0">
                <a:solidFill>
                  <a:schemeClr val="bg1"/>
                </a:solidFill>
              </a:rPr>
              <a:t>- </a:t>
            </a:r>
            <a:r>
              <a:rPr lang="tr-TR" b="1" dirty="0" err="1">
                <a:solidFill>
                  <a:schemeClr val="bg1"/>
                </a:solidFill>
              </a:rPr>
              <a:t>Açıköğretim</a:t>
            </a:r>
            <a:r>
              <a:rPr lang="tr-TR" b="1" dirty="0">
                <a:solidFill>
                  <a:schemeClr val="bg1"/>
                </a:solidFill>
              </a:rPr>
              <a:t>  </a:t>
            </a:r>
            <a:r>
              <a:rPr lang="tr-TR" b="1" dirty="0" err="1">
                <a:solidFill>
                  <a:schemeClr val="bg1"/>
                </a:solidFill>
              </a:rPr>
              <a:t>Önlisans</a:t>
            </a:r>
            <a:endParaRPr lang="tr-TR" b="1" dirty="0">
              <a:solidFill>
                <a:schemeClr val="bg1"/>
              </a:solidFill>
            </a:endParaRPr>
          </a:p>
          <a:p>
            <a:r>
              <a:rPr lang="tr-TR" b="1" dirty="0">
                <a:solidFill>
                  <a:schemeClr val="bg1"/>
                </a:solidFill>
              </a:rPr>
              <a:t>tercihlerinde</a:t>
            </a:r>
          </a:p>
          <a:p>
            <a:endParaRPr lang="tr-TR" b="1" dirty="0">
              <a:solidFill>
                <a:schemeClr val="bg1"/>
              </a:solidFill>
            </a:endParaRPr>
          </a:p>
        </p:txBody>
      </p:sp>
      <p:sp>
        <p:nvSpPr>
          <p:cNvPr id="27" name="Metin kutusu 26"/>
          <p:cNvSpPr txBox="1"/>
          <p:nvPr/>
        </p:nvSpPr>
        <p:spPr>
          <a:xfrm>
            <a:off x="7549403" y="4675625"/>
            <a:ext cx="2978727" cy="1015663"/>
          </a:xfrm>
          <a:prstGeom prst="rect">
            <a:avLst/>
          </a:prstGeom>
          <a:noFill/>
        </p:spPr>
        <p:txBody>
          <a:bodyPr wrap="square" rtlCol="0">
            <a:spAutoFit/>
          </a:bodyPr>
          <a:lstStyle/>
          <a:p>
            <a:pPr algn="ctr"/>
            <a:r>
              <a:rPr lang="tr-TR" sz="2000" b="1" dirty="0">
                <a:solidFill>
                  <a:schemeClr val="bg1"/>
                </a:solidFill>
              </a:rPr>
              <a:t>Özel Yetenek Sınavına başvuru yaparken</a:t>
            </a:r>
          </a:p>
          <a:p>
            <a:pPr algn="ctr"/>
            <a:endParaRPr lang="tr-TR" sz="2000" b="1" dirty="0">
              <a:solidFill>
                <a:schemeClr val="bg1"/>
              </a:solidFill>
            </a:endParaRPr>
          </a:p>
        </p:txBody>
      </p:sp>
      <p:pic>
        <p:nvPicPr>
          <p:cNvPr id="29" name="Resim 28"/>
          <p:cNvPicPr>
            <a:picLocks noChangeAspect="1"/>
          </p:cNvPicPr>
          <p:nvPr/>
        </p:nvPicPr>
        <p:blipFill>
          <a:blip r:embed="rId3"/>
          <a:stretch>
            <a:fillRect/>
          </a:stretch>
        </p:blipFill>
        <p:spPr>
          <a:xfrm rot="4428388">
            <a:off x="3686583" y="2530134"/>
            <a:ext cx="1125631" cy="1226811"/>
          </a:xfrm>
          <a:prstGeom prst="rect">
            <a:avLst/>
          </a:prstGeom>
        </p:spPr>
      </p:pic>
      <p:pic>
        <p:nvPicPr>
          <p:cNvPr id="30" name="Resim 29"/>
          <p:cNvPicPr>
            <a:picLocks noChangeAspect="1"/>
          </p:cNvPicPr>
          <p:nvPr/>
        </p:nvPicPr>
        <p:blipFill>
          <a:blip r:embed="rId3"/>
          <a:stretch>
            <a:fillRect/>
          </a:stretch>
        </p:blipFill>
        <p:spPr>
          <a:xfrm rot="10552054">
            <a:off x="9307479" y="2152855"/>
            <a:ext cx="1125631" cy="1226810"/>
          </a:xfrm>
          <a:prstGeom prst="rect">
            <a:avLst/>
          </a:prstGeom>
        </p:spPr>
      </p:pic>
      <p:pic>
        <p:nvPicPr>
          <p:cNvPr id="35" name="Resim 34"/>
          <p:cNvPicPr>
            <a:picLocks noChangeAspect="1"/>
          </p:cNvPicPr>
          <p:nvPr/>
        </p:nvPicPr>
        <p:blipFill>
          <a:blip r:embed="rId4"/>
          <a:stretch>
            <a:fillRect/>
          </a:stretch>
        </p:blipFill>
        <p:spPr>
          <a:xfrm>
            <a:off x="10307957" y="161679"/>
            <a:ext cx="1073803" cy="3199039"/>
          </a:xfrm>
          <a:prstGeom prst="rect">
            <a:avLst/>
          </a:prstGeom>
        </p:spPr>
      </p:pic>
      <p:pic>
        <p:nvPicPr>
          <p:cNvPr id="36" name="Resim 35"/>
          <p:cNvPicPr>
            <a:picLocks noChangeAspect="1"/>
          </p:cNvPicPr>
          <p:nvPr/>
        </p:nvPicPr>
        <p:blipFill>
          <a:blip r:embed="rId5"/>
          <a:stretch>
            <a:fillRect/>
          </a:stretch>
        </p:blipFill>
        <p:spPr>
          <a:xfrm>
            <a:off x="2750850" y="288152"/>
            <a:ext cx="1039835" cy="3452576"/>
          </a:xfrm>
          <a:prstGeom prst="rect">
            <a:avLst/>
          </a:prstGeom>
        </p:spPr>
      </p:pic>
    </p:spTree>
    <p:extLst>
      <p:ext uri="{BB962C8B-B14F-4D97-AF65-F5344CB8AC3E}">
        <p14:creationId xmlns:p14="http://schemas.microsoft.com/office/powerpoint/2010/main" val="1319410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grpId="0" nodeType="withEffect">
                                  <p:stCondLst>
                                    <p:cond delay="0"/>
                                  </p:stCondLst>
                                  <p:childTnLst>
                                    <p:animMotion origin="layout" path="M -2.5E-6 -3.33333E-6 L -2.5E-6 0.00023 C 0.00274 0.00533 0.00521 0.01088 0.00808 0.01598 C 0.00938 0.01852 0.01107 0.01991 0.01263 0.02199 C 0.01341 0.02338 0.01407 0.025 0.01485 0.02616 C 0.01706 0.02963 0.01953 0.03264 0.02175 0.03635 C 0.02305 0.03866 0.0237 0.04213 0.02513 0.04422 C 0.02683 0.04699 0.02904 0.04792 0.03073 0.05047 C 0.04453 0.07084 0.03334 0.05973 0.04336 0.06852 C 0.05026 0.08704 0.03867 0.05741 0.0513 0.08264 C 0.05664 0.09352 0.05326 0.08959 0.05586 0.09885 C 0.06328 0.12523 0.0556 0.09306 0.06146 0.11898 C 0.06185 0.12246 0.06211 0.12593 0.06263 0.12917 C 0.06341 0.13357 0.06537 0.14028 0.06602 0.14537 C 0.06654 0.14931 0.0668 0.15348 0.06719 0.15741 C 0.06862 0.17014 0.06784 0.16088 0.06953 0.17153 C 0.07149 0.18496 0.07162 0.18611 0.07292 0.19792 C 0.07331 0.21389 0.07409 0.2301 0.07409 0.2463 C 0.07409 0.26389 0.0737 0.28148 0.07292 0.29885 C 0.07253 0.30695 0.07149 0.31505 0.07058 0.32315 C 0.07018 0.32639 0.07005 0.32986 0.06953 0.33311 C 0.06888 0.33611 0.06784 0.33843 0.06719 0.34121 C 0.06628 0.34514 0.06563 0.34931 0.06498 0.35348 C 0.06459 0.35533 0.06407 0.35741 0.0638 0.35949 C 0.06302 0.36528 0.06172 0.37477 0.06042 0.37963 C 0.05964 0.38241 0.05873 0.38496 0.05808 0.38773 C 0.05768 0.38959 0.05755 0.3919 0.0569 0.39375 C 0.0543 0.40209 0.05339 0.40602 0.04896 0.40996 C 0.0487 0.41019 0.04818 0.40996 0.04779 0.40996 L 0.05808 0.40579 L -0.00442 0.00394 L -2.5E-6 -3.33333E-6 Z " pathEditMode="relative" rAng="0" ptsTypes="AAAAAAAAAAAAAAAAAAAAAAAAAAAAAAAA">
                                      <p:cBhvr>
                                        <p:cTn id="6" dur="2000" fill="hold"/>
                                        <p:tgtEl>
                                          <p:spTgt spid="11"/>
                                        </p:tgtEl>
                                        <p:attrNameLst>
                                          <p:attrName>ppt_x</p:attrName>
                                          <p:attrName>ppt_y</p:attrName>
                                        </p:attrNameLst>
                                      </p:cBhvr>
                                      <p:rCtr x="3477" y="20486"/>
                                    </p:animMotion>
                                  </p:childTnLst>
                                </p:cTn>
                              </p:par>
                              <p:par>
                                <p:cTn id="7" presetID="42" presetClass="entr" presetSubtype="0" fill="hold" nodeType="withEffect">
                                  <p:stCondLst>
                                    <p:cond delay="0"/>
                                  </p:stCondLst>
                                  <p:childTnLst>
                                    <p:set>
                                      <p:cBhvr>
                                        <p:cTn id="8" dur="1" fill="hold">
                                          <p:stCondLst>
                                            <p:cond delay="0"/>
                                          </p:stCondLst>
                                        </p:cTn>
                                        <p:tgtEl>
                                          <p:spTgt spid="36"/>
                                        </p:tgtEl>
                                        <p:attrNameLst>
                                          <p:attrName>style.visibility</p:attrName>
                                        </p:attrNameLst>
                                      </p:cBhvr>
                                      <p:to>
                                        <p:strVal val="visible"/>
                                      </p:to>
                                    </p:set>
                                    <p:animEffect transition="in" filter="fade">
                                      <p:cBhvr>
                                        <p:cTn id="9" dur="1000"/>
                                        <p:tgtEl>
                                          <p:spTgt spid="36"/>
                                        </p:tgtEl>
                                      </p:cBhvr>
                                    </p:animEffect>
                                    <p:anim calcmode="lin" valueType="num">
                                      <p:cBhvr>
                                        <p:cTn id="10" dur="1000" fill="hold"/>
                                        <p:tgtEl>
                                          <p:spTgt spid="36"/>
                                        </p:tgtEl>
                                        <p:attrNameLst>
                                          <p:attrName>ppt_x</p:attrName>
                                        </p:attrNameLst>
                                      </p:cBhvr>
                                      <p:tavLst>
                                        <p:tav tm="0">
                                          <p:val>
                                            <p:strVal val="#ppt_x"/>
                                          </p:val>
                                        </p:tav>
                                        <p:tav tm="100000">
                                          <p:val>
                                            <p:strVal val="#ppt_x"/>
                                          </p:val>
                                        </p:tav>
                                      </p:tavLst>
                                    </p:anim>
                                    <p:anim calcmode="lin" valueType="num">
                                      <p:cBhvr>
                                        <p:cTn id="11" dur="1000" fill="hold"/>
                                        <p:tgtEl>
                                          <p:spTgt spid="36"/>
                                        </p:tgtEl>
                                        <p:attrNameLst>
                                          <p:attrName>ppt_y</p:attrName>
                                        </p:attrNameLst>
                                      </p:cBhvr>
                                      <p:tavLst>
                                        <p:tav tm="0">
                                          <p:val>
                                            <p:strVal val="#ppt_y+.1"/>
                                          </p:val>
                                        </p:tav>
                                        <p:tav tm="100000">
                                          <p:val>
                                            <p:strVal val="#ppt_y"/>
                                          </p:val>
                                        </p:tav>
                                      </p:tavLst>
                                    </p:anim>
                                  </p:childTnLst>
                                </p:cTn>
                              </p:par>
                              <p:par>
                                <p:cTn id="12" presetID="42" presetClass="entr" presetSubtype="0" fill="hold" nodeType="withEffect">
                                  <p:stCondLst>
                                    <p:cond delay="0"/>
                                  </p:stCondLst>
                                  <p:childTnLst>
                                    <p:set>
                                      <p:cBhvr>
                                        <p:cTn id="13" dur="1" fill="hold">
                                          <p:stCondLst>
                                            <p:cond delay="0"/>
                                          </p:stCondLst>
                                        </p:cTn>
                                        <p:tgtEl>
                                          <p:spTgt spid="35"/>
                                        </p:tgtEl>
                                        <p:attrNameLst>
                                          <p:attrName>style.visibility</p:attrName>
                                        </p:attrNameLst>
                                      </p:cBhvr>
                                      <p:to>
                                        <p:strVal val="visible"/>
                                      </p:to>
                                    </p:set>
                                    <p:animEffect transition="in" filter="fade">
                                      <p:cBhvr>
                                        <p:cTn id="14" dur="1000"/>
                                        <p:tgtEl>
                                          <p:spTgt spid="35"/>
                                        </p:tgtEl>
                                      </p:cBhvr>
                                    </p:animEffect>
                                    <p:anim calcmode="lin" valueType="num">
                                      <p:cBhvr>
                                        <p:cTn id="15" dur="1000" fill="hold"/>
                                        <p:tgtEl>
                                          <p:spTgt spid="35"/>
                                        </p:tgtEl>
                                        <p:attrNameLst>
                                          <p:attrName>ppt_x</p:attrName>
                                        </p:attrNameLst>
                                      </p:cBhvr>
                                      <p:tavLst>
                                        <p:tav tm="0">
                                          <p:val>
                                            <p:strVal val="#ppt_x"/>
                                          </p:val>
                                        </p:tav>
                                        <p:tav tm="100000">
                                          <p:val>
                                            <p:strVal val="#ppt_x"/>
                                          </p:val>
                                        </p:tav>
                                      </p:tavLst>
                                    </p:anim>
                                    <p:anim calcmode="lin" valueType="num">
                                      <p:cBhvr>
                                        <p:cTn id="16" dur="1000" fill="hold"/>
                                        <p:tgtEl>
                                          <p:spTgt spid="35"/>
                                        </p:tgtEl>
                                        <p:attrNameLst>
                                          <p:attrName>ppt_y</p:attrName>
                                        </p:attrNameLst>
                                      </p:cBhvr>
                                      <p:tavLst>
                                        <p:tav tm="0">
                                          <p:val>
                                            <p:strVal val="#ppt_y+.1"/>
                                          </p:val>
                                        </p:tav>
                                        <p:tav tm="100000">
                                          <p:val>
                                            <p:strVal val="#ppt_y"/>
                                          </p:val>
                                        </p:tav>
                                      </p:tavLst>
                                    </p:anim>
                                  </p:childTnLst>
                                </p:cTn>
                              </p:par>
                              <p:par>
                                <p:cTn id="17" presetID="22" presetClass="entr" presetSubtype="4"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par>
                                <p:cTn id="20" presetID="22" presetClass="entr" presetSubtype="4"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00"/>
                                        <p:tgtEl>
                                          <p:spTgt spid="5"/>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down)">
                                      <p:cBhvr>
                                        <p:cTn id="25" dur="500"/>
                                        <p:tgtEl>
                                          <p:spTgt spid="24"/>
                                        </p:tgtEl>
                                      </p:cBhvr>
                                    </p:animEffect>
                                  </p:childTnLst>
                                </p:cTn>
                              </p:par>
                              <p:par>
                                <p:cTn id="26" presetID="22" presetClass="entr" presetSubtype="4" fill="hold" nodeType="with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down)">
                                      <p:cBhvr>
                                        <p:cTn id="28" dur="500"/>
                                        <p:tgtEl>
                                          <p:spTgt spid="22"/>
                                        </p:tgtEl>
                                      </p:cBhvr>
                                    </p:animEffect>
                                  </p:childTnLst>
                                </p:cTn>
                              </p:par>
                              <p:par>
                                <p:cTn id="29" presetID="22" presetClass="entr" presetSubtype="4" fill="hold" nodeType="with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wipe(down)">
                                      <p:cBhvr>
                                        <p:cTn id="31" dur="500"/>
                                        <p:tgtEl>
                                          <p:spTgt spid="23"/>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wipe(down)">
                                      <p:cBhvr>
                                        <p:cTn id="34"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9" grpId="0"/>
      <p:bldP spid="24"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729550" y="815865"/>
            <a:ext cx="10515600" cy="1325563"/>
          </a:xfrm>
        </p:spPr>
        <p:txBody>
          <a:bodyPr>
            <a:noAutofit/>
          </a:bodyPr>
          <a:lstStyle/>
          <a:p>
            <a:pPr algn="ctr"/>
            <a:r>
              <a:rPr lang="tr-TR" sz="3200" b="1" dirty="0">
                <a:solidFill>
                  <a:srgbClr val="C00000"/>
                </a:solidFill>
              </a:rPr>
              <a:t>TYT PUANI İLE MSÜ ve POLİS MESLEK </a:t>
            </a:r>
            <a:br>
              <a:rPr lang="tr-TR" sz="3200" b="1" dirty="0">
                <a:solidFill>
                  <a:srgbClr val="C00000"/>
                </a:solidFill>
              </a:rPr>
            </a:br>
            <a:r>
              <a:rPr lang="tr-TR" sz="3200" b="1" dirty="0">
                <a:solidFill>
                  <a:srgbClr val="C00000"/>
                </a:solidFill>
              </a:rPr>
              <a:t>YÜKSEKOKULU ÖN BAŞVURULARI</a:t>
            </a:r>
          </a:p>
        </p:txBody>
      </p:sp>
      <p:sp>
        <p:nvSpPr>
          <p:cNvPr id="3" name="İçerik Yer Tutucusu 2"/>
          <p:cNvSpPr>
            <a:spLocks noGrp="1"/>
          </p:cNvSpPr>
          <p:nvPr>
            <p:ph idx="1"/>
          </p:nvPr>
        </p:nvSpPr>
        <p:spPr>
          <a:xfrm>
            <a:off x="429164" y="2197554"/>
            <a:ext cx="10972800" cy="3921891"/>
          </a:xfrm>
        </p:spPr>
        <p:txBody>
          <a:bodyPr>
            <a:normAutofit lnSpcReduction="10000"/>
          </a:bodyPr>
          <a:lstStyle/>
          <a:p>
            <a:pPr>
              <a:buFont typeface="Arial" charset="0"/>
              <a:buChar char="•"/>
            </a:pPr>
            <a:r>
              <a:rPr lang="tr-TR" sz="2600" dirty="0"/>
              <a:t> Astsubay Meslek Yüksekokulu seçim aşamasında kullanılacaktır. </a:t>
            </a:r>
          </a:p>
          <a:p>
            <a:pPr>
              <a:buFont typeface="Arial" charset="0"/>
              <a:buChar char="•"/>
            </a:pPr>
            <a:endParaRPr lang="tr-TR" sz="2600" dirty="0"/>
          </a:p>
          <a:p>
            <a:pPr>
              <a:buFont typeface="Arial" charset="0"/>
              <a:buChar char="•"/>
            </a:pPr>
            <a:r>
              <a:rPr lang="tr-TR" sz="2600" b="1" dirty="0">
                <a:solidFill>
                  <a:srgbClr val="FF0000"/>
                </a:solidFill>
              </a:rPr>
              <a:t>***Subaylık ve Astsubaylık ön başvuruları için adayların  Milli Savunma üniversitesi Sınavını (MSÜ) takip etmeleri gerekmektedir. ***</a:t>
            </a:r>
          </a:p>
          <a:p>
            <a:pPr>
              <a:buFont typeface="Arial" charset="0"/>
              <a:buChar char="•"/>
            </a:pPr>
            <a:endParaRPr lang="tr-TR" sz="2400" dirty="0"/>
          </a:p>
          <a:p>
            <a:r>
              <a:rPr lang="tr-TR" sz="2600" dirty="0"/>
              <a:t> PMYO için </a:t>
            </a:r>
            <a:r>
              <a:rPr lang="tr-TR" sz="2400" dirty="0"/>
              <a:t>ÖSYM tarafından yapılacak olan üniversiteye giriş sınavından istenilen puanı almış olmak, Polis Akademisi Başkanlığınca yapılan Aday Değerlendirme ve Seçme Sınavında ve ÖSYM Başkanlığı tarafından yapılacak PMYO Sınavında başarılı olmak şartları aranmaktadır.</a:t>
            </a:r>
          </a:p>
        </p:txBody>
      </p:sp>
      <p:sp>
        <p:nvSpPr>
          <p:cNvPr id="6" name="Rectangle 5">
            <a:extLst>
              <a:ext uri="{FF2B5EF4-FFF2-40B4-BE49-F238E27FC236}">
                <a16:creationId xmlns:a16="http://schemas.microsoft.com/office/drawing/2014/main" id="{EE552DDE-4448-46A6-A719-E28F59D765E8}"/>
              </a:ext>
            </a:extLst>
          </p:cNvPr>
          <p:cNvSpPr/>
          <p:nvPr/>
        </p:nvSpPr>
        <p:spPr>
          <a:xfrm>
            <a:off x="362718" y="526291"/>
            <a:ext cx="10944665" cy="461665"/>
          </a:xfrm>
          <a:prstGeom prst="rect">
            <a:avLst/>
          </a:prstGeom>
        </p:spPr>
        <p:txBody>
          <a:bodyPr wrap="square">
            <a:spAutoFit/>
          </a:bodyPr>
          <a:lstStyle/>
          <a:p>
            <a:pPr algn="ctr"/>
            <a:r>
              <a:rPr lang="tr-TR"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PUAN ORANLARI</a:t>
            </a:r>
            <a:endPar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grpSp>
        <p:nvGrpSpPr>
          <p:cNvPr id="4" name="Group 3">
            <a:extLst>
              <a:ext uri="{FF2B5EF4-FFF2-40B4-BE49-F238E27FC236}">
                <a16:creationId xmlns:a16="http://schemas.microsoft.com/office/drawing/2014/main" id="{0D02BC23-406D-4308-AC28-C1377D18EEF4}"/>
              </a:ext>
            </a:extLst>
          </p:cNvPr>
          <p:cNvGrpSpPr/>
          <p:nvPr/>
        </p:nvGrpSpPr>
        <p:grpSpPr>
          <a:xfrm>
            <a:off x="0" y="-12319"/>
            <a:ext cx="12192000" cy="1077218"/>
            <a:chOff x="-218536" y="-1046798"/>
            <a:chExt cx="12192000" cy="1436291"/>
          </a:xfrm>
        </p:grpSpPr>
        <p:sp>
          <p:nvSpPr>
            <p:cNvPr id="8" name="TextBox 4">
              <a:extLst>
                <a:ext uri="{FF2B5EF4-FFF2-40B4-BE49-F238E27FC236}">
                  <a16:creationId xmlns:a16="http://schemas.microsoft.com/office/drawing/2014/main" id="{59ECDAE5-746C-4FC8-8767-76B4D11AF0E8}"/>
                </a:ext>
              </a:extLst>
            </p:cNvPr>
            <p:cNvSpPr txBox="1"/>
            <p:nvPr/>
          </p:nvSpPr>
          <p:spPr>
            <a:xfrm>
              <a:off x="-218536" y="-1046798"/>
              <a:ext cx="12192000" cy="143629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tr-TR" sz="4000" dirty="0">
                  <a:ln w="0"/>
                  <a:solidFill>
                    <a:schemeClr val="accent1"/>
                  </a:solidFill>
                  <a:effectLst>
                    <a:outerShdw blurRad="38100" dist="25400" dir="5400000" algn="ctr" rotWithShape="0">
                      <a:srgbClr val="6E747A">
                        <a:alpha val="43000"/>
                      </a:srgbClr>
                    </a:outerShdw>
                  </a:effectLst>
                  <a:latin typeface="Arial Black" pitchFamily="34" charset="0"/>
                </a:rPr>
                <a:t>TYT</a:t>
              </a:r>
            </a:p>
            <a:p>
              <a:pPr algn="ctr"/>
              <a:endParaRPr lang="en-US" sz="2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Bebas Neue" panose="020B0606020202050201" pitchFamily="34" charset="0"/>
              </a:endParaRPr>
            </a:p>
          </p:txBody>
        </p:sp>
        <p:sp>
          <p:nvSpPr>
            <p:cNvPr id="9" name="Rectangle 5">
              <a:extLst>
                <a:ext uri="{FF2B5EF4-FFF2-40B4-BE49-F238E27FC236}">
                  <a16:creationId xmlns:a16="http://schemas.microsoft.com/office/drawing/2014/main" id="{A41A16B8-481C-4461-B278-2921B0C51142}"/>
                </a:ext>
              </a:extLst>
            </p:cNvPr>
            <p:cNvSpPr/>
            <p:nvPr/>
          </p:nvSpPr>
          <p:spPr>
            <a:xfrm>
              <a:off x="324617" y="-345078"/>
              <a:ext cx="10944665" cy="615553"/>
            </a:xfrm>
            <a:prstGeom prst="rect">
              <a:avLst/>
            </a:prstGeom>
          </p:spPr>
          <p:txBody>
            <a:bodyPr wrap="square">
              <a:spAutoFit/>
            </a:bodyPr>
            <a:lstStyle/>
            <a:p>
              <a:pPr algn="ctr"/>
              <a:endPar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grpSp>
    </p:spTree>
    <p:extLst>
      <p:ext uri="{BB962C8B-B14F-4D97-AF65-F5344CB8AC3E}">
        <p14:creationId xmlns:p14="http://schemas.microsoft.com/office/powerpoint/2010/main" val="33616023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Dikdörtgen"/>
          <p:cNvSpPr/>
          <p:nvPr/>
        </p:nvSpPr>
        <p:spPr>
          <a:xfrm>
            <a:off x="0" y="0"/>
            <a:ext cx="12192000" cy="99203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tr-TR"/>
          </a:p>
        </p:txBody>
      </p:sp>
      <p:pic>
        <p:nvPicPr>
          <p:cNvPr id="4" name="3 İçerik Yer Tutucusu" descr="yks-soru-sayilari.jpg"/>
          <p:cNvPicPr>
            <a:picLocks noGrp="1" noChangeAspect="1"/>
          </p:cNvPicPr>
          <p:nvPr>
            <p:ph idx="1"/>
          </p:nvPr>
        </p:nvPicPr>
        <p:blipFill>
          <a:blip r:embed="rId2" cstate="print"/>
          <a:stretch>
            <a:fillRect/>
          </a:stretch>
        </p:blipFill>
        <p:spPr>
          <a:xfrm>
            <a:off x="5795889" y="1055077"/>
            <a:ext cx="6396111" cy="5802923"/>
          </a:xfrm>
        </p:spPr>
      </p:pic>
      <p:sp>
        <p:nvSpPr>
          <p:cNvPr id="13" name="12 Slayt Numarası Yer Tutucusu"/>
          <p:cNvSpPr>
            <a:spLocks noGrp="1"/>
          </p:cNvSpPr>
          <p:nvPr>
            <p:ph type="sldNum" sz="quarter" idx="12"/>
          </p:nvPr>
        </p:nvSpPr>
        <p:spPr>
          <a:xfrm>
            <a:off x="0" y="6356351"/>
            <a:ext cx="808075" cy="365125"/>
          </a:xfrm>
        </p:spPr>
        <p:txBody>
          <a:bodyPr/>
          <a:lstStyle/>
          <a:p>
            <a:fld id="{2F0443AE-4F20-4B40-B91B-135E9B6A23DD}" type="slidenum">
              <a:rPr lang="en-US" smtClean="0"/>
              <a:pPr/>
              <a:t>14</a:t>
            </a:fld>
            <a:endParaRPr lang="en-US" dirty="0"/>
          </a:p>
        </p:txBody>
      </p:sp>
      <p:sp>
        <p:nvSpPr>
          <p:cNvPr id="5" name="TextBox 4"/>
          <p:cNvSpPr txBox="1"/>
          <p:nvPr/>
        </p:nvSpPr>
        <p:spPr>
          <a:xfrm>
            <a:off x="-221672" y="-71254"/>
            <a:ext cx="12192000" cy="1077218"/>
          </a:xfrm>
          <a:prstGeom prst="rect">
            <a:avLst/>
          </a:prstGeom>
          <a:noFill/>
        </p:spPr>
        <p:txBody>
          <a:bodyPr wrap="square" rtlCol="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tr-TR" sz="4000" b="1" cap="all" dirty="0" err="1">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Bebas Neue" panose="020B0606020202050201" pitchFamily="34" charset="0"/>
              </a:rPr>
              <a:t>Iı</a:t>
            </a:r>
            <a:r>
              <a:rPr lang="tr-TR" sz="4000" b="1" cap="all" dirty="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Bebas Neue" panose="020B0606020202050201" pitchFamily="34" charset="0"/>
              </a:rPr>
              <a:t>. oturum</a:t>
            </a:r>
          </a:p>
          <a:p>
            <a:pPr algn="ctr"/>
            <a:endParaRPr lang="en-US" sz="2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Bebas Neue" panose="020B0606020202050201" pitchFamily="34" charset="0"/>
            </a:endParaRPr>
          </a:p>
        </p:txBody>
      </p:sp>
      <p:sp>
        <p:nvSpPr>
          <p:cNvPr id="6" name="Rectangle 5"/>
          <p:cNvSpPr/>
          <p:nvPr/>
        </p:nvSpPr>
        <p:spPr>
          <a:xfrm>
            <a:off x="387956" y="445782"/>
            <a:ext cx="10944665" cy="461665"/>
          </a:xfrm>
          <a:prstGeom prst="rect">
            <a:avLst/>
          </a:prstGeom>
        </p:spPr>
        <p:txBody>
          <a:bodyPr wrap="square">
            <a:spAutoFit/>
          </a:bodyPr>
          <a:lstStyle/>
          <a:p>
            <a:pPr algn="ctr"/>
            <a:r>
              <a:rPr lang="tr-TR"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SORU SAYILARI</a:t>
            </a:r>
            <a:endPar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8" name="7 Oval"/>
          <p:cNvSpPr/>
          <p:nvPr/>
        </p:nvSpPr>
        <p:spPr>
          <a:xfrm>
            <a:off x="332507" y="1167125"/>
            <a:ext cx="2327568" cy="1635453"/>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tr-TR" sz="3600" dirty="0">
                <a:ln w="18415" cmpd="sng">
                  <a:solidFill>
                    <a:srgbClr val="FFFFFF"/>
                  </a:solidFill>
                  <a:prstDash val="solid"/>
                </a:ln>
                <a:solidFill>
                  <a:srgbClr val="FFFFFF"/>
                </a:solidFill>
                <a:effectLst>
                  <a:outerShdw blurRad="63500" dir="3600000" algn="tl" rotWithShape="0">
                    <a:srgbClr val="000000">
                      <a:alpha val="70000"/>
                    </a:srgbClr>
                  </a:outerShdw>
                </a:effectLst>
              </a:rPr>
              <a:t>Soru Sayısı</a:t>
            </a:r>
          </a:p>
        </p:txBody>
      </p:sp>
      <p:sp>
        <p:nvSpPr>
          <p:cNvPr id="9" name="8 Oval"/>
          <p:cNvSpPr/>
          <p:nvPr/>
        </p:nvSpPr>
        <p:spPr>
          <a:xfrm>
            <a:off x="2625765" y="4035632"/>
            <a:ext cx="1744355" cy="1332015"/>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rPr>
              <a:t>180</a:t>
            </a:r>
          </a:p>
          <a:p>
            <a:pPr algn="ctr"/>
            <a:r>
              <a:rPr lang="tr-TR" sz="2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Dk</a:t>
            </a:r>
            <a:r>
              <a:rPr lang="tr-TR" sz="3600" dirty="0">
                <a:ln w="18415" cmpd="sng">
                  <a:solidFill>
                    <a:srgbClr val="FFFFFF"/>
                  </a:solidFill>
                  <a:prstDash val="solid"/>
                </a:ln>
                <a:solidFill>
                  <a:srgbClr val="FFFFFF"/>
                </a:solidFill>
                <a:effectLst>
                  <a:outerShdw blurRad="63500" dir="3600000" algn="tl" rotWithShape="0">
                    <a:srgbClr val="000000">
                      <a:alpha val="70000"/>
                    </a:srgbClr>
                  </a:outerShdw>
                </a:effectLst>
              </a:rPr>
              <a:t>.</a:t>
            </a:r>
          </a:p>
        </p:txBody>
      </p:sp>
      <p:pic>
        <p:nvPicPr>
          <p:cNvPr id="10" name="9 Resim" descr="forum_eylemce_clock_82.png"/>
          <p:cNvPicPr>
            <a:picLocks noChangeAspect="1"/>
          </p:cNvPicPr>
          <p:nvPr/>
        </p:nvPicPr>
        <p:blipFill>
          <a:blip r:embed="rId3" cstate="print"/>
          <a:stretch>
            <a:fillRect/>
          </a:stretch>
        </p:blipFill>
        <p:spPr>
          <a:xfrm>
            <a:off x="391759" y="3813262"/>
            <a:ext cx="2347483" cy="1772508"/>
          </a:xfrm>
          <a:prstGeom prst="rect">
            <a:avLst/>
          </a:prstGeom>
        </p:spPr>
      </p:pic>
      <p:sp>
        <p:nvSpPr>
          <p:cNvPr id="11" name="10 Oval"/>
          <p:cNvSpPr/>
          <p:nvPr/>
        </p:nvSpPr>
        <p:spPr>
          <a:xfrm>
            <a:off x="2644241" y="1520041"/>
            <a:ext cx="1741715" cy="124691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tr-TR" sz="3600" b="1" dirty="0"/>
              <a:t>160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ppt_x"/>
                                          </p:val>
                                        </p:tav>
                                        <p:tav tm="100000">
                                          <p:val>
                                            <p:strVal val="#ppt_x"/>
                                          </p:val>
                                        </p:tav>
                                      </p:tavLst>
                                    </p:anim>
                                    <p:anim calcmode="lin" valueType="num">
                                      <p:cBhvr additive="base">
                                        <p:cTn id="8" dur="1000" fill="hold"/>
                                        <p:tgtEl>
                                          <p:spTgt spid="8"/>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3" presetClass="entr" presetSubtype="10"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linds(horizontal)">
                                      <p:cBhvr>
                                        <p:cTn id="12" dur="1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childTnLst>
                          </p:cTn>
                        </p:par>
                        <p:par>
                          <p:cTn id="19" fill="hold">
                            <p:stCondLst>
                              <p:cond delay="500"/>
                            </p:stCondLst>
                            <p:childTnLst>
                              <p:par>
                                <p:cTn id="20" presetID="3" presetClass="entr" presetSubtype="1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10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blinds(horizontal)">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31 Dikdörtgen"/>
          <p:cNvSpPr/>
          <p:nvPr/>
        </p:nvSpPr>
        <p:spPr>
          <a:xfrm>
            <a:off x="0" y="0"/>
            <a:ext cx="12192000" cy="99203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tr-TR"/>
          </a:p>
        </p:txBody>
      </p:sp>
      <p:sp>
        <p:nvSpPr>
          <p:cNvPr id="33" name="TextBox 4"/>
          <p:cNvSpPr txBox="1"/>
          <p:nvPr/>
        </p:nvSpPr>
        <p:spPr>
          <a:xfrm>
            <a:off x="-218536" y="10465"/>
            <a:ext cx="12192000" cy="1077218"/>
          </a:xfrm>
          <a:prstGeom prst="rect">
            <a:avLst/>
          </a:prstGeom>
          <a:noFill/>
          <a:ln>
            <a:solidFill>
              <a:schemeClr val="accent5">
                <a:lumMod val="75000"/>
              </a:schemeClr>
            </a:solidFill>
          </a:ln>
        </p:spPr>
        <p:txBody>
          <a:bodyPr wrap="square" rtlCol="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tr-TR" sz="4000" dirty="0">
                <a:ln w="0"/>
                <a:solidFill>
                  <a:srgbClr val="FF0000"/>
                </a:solidFill>
                <a:effectLst>
                  <a:outerShdw blurRad="38100" dist="25400" dir="5400000" algn="ctr" rotWithShape="0">
                    <a:srgbClr val="6E747A">
                      <a:alpha val="43000"/>
                    </a:srgbClr>
                  </a:outerShdw>
                </a:effectLst>
                <a:ea typeface="Roboto Bk" pitchFamily="2" charset="0"/>
              </a:rPr>
              <a:t>DİL SINAVI</a:t>
            </a:r>
          </a:p>
          <a:p>
            <a:pPr algn="ctr"/>
            <a:endParaRPr lang="en-US" sz="2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a typeface="Roboto Bk" pitchFamily="2" charset="0"/>
            </a:endParaRPr>
          </a:p>
        </p:txBody>
      </p:sp>
      <p:sp>
        <p:nvSpPr>
          <p:cNvPr id="34" name="Rectangle 5"/>
          <p:cNvSpPr/>
          <p:nvPr/>
        </p:nvSpPr>
        <p:spPr>
          <a:xfrm>
            <a:off x="324618" y="576413"/>
            <a:ext cx="10944665" cy="461665"/>
          </a:xfrm>
          <a:prstGeom prst="rect">
            <a:avLst/>
          </a:prstGeom>
        </p:spPr>
        <p:txBody>
          <a:bodyPr wrap="square">
            <a:spAutoFit/>
          </a:bodyPr>
          <a:lstStyle/>
          <a:p>
            <a:pPr algn="ctr"/>
            <a:r>
              <a:rPr lang="tr-TR"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SORU SAYISI VE SINAV SÜRESİ</a:t>
            </a:r>
            <a:endPar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12" name="11 Resim" descr="foreign-languages.jpg"/>
          <p:cNvPicPr>
            <a:picLocks noChangeAspect="1"/>
          </p:cNvPicPr>
          <p:nvPr/>
        </p:nvPicPr>
        <p:blipFill>
          <a:blip r:embed="rId3" cstate="print"/>
          <a:stretch>
            <a:fillRect/>
          </a:stretch>
        </p:blipFill>
        <p:spPr>
          <a:xfrm>
            <a:off x="1" y="1853609"/>
            <a:ext cx="4177415" cy="3133061"/>
          </a:xfrm>
          <a:prstGeom prst="rect">
            <a:avLst/>
          </a:prstGeom>
        </p:spPr>
      </p:pic>
      <p:sp>
        <p:nvSpPr>
          <p:cNvPr id="18" name="17 Slayt Numarası Yer Tutucusu"/>
          <p:cNvSpPr>
            <a:spLocks noGrp="1"/>
          </p:cNvSpPr>
          <p:nvPr>
            <p:ph type="sldNum" sz="quarter" idx="12"/>
          </p:nvPr>
        </p:nvSpPr>
        <p:spPr/>
        <p:txBody>
          <a:bodyPr/>
          <a:lstStyle/>
          <a:p>
            <a:fld id="{2F0443AE-4F20-4B40-B91B-135E9B6A23DD}" type="slidenum">
              <a:rPr lang="en-US" smtClean="0"/>
              <a:pPr/>
              <a:t>15</a:t>
            </a:fld>
            <a:endParaRPr lang="en-US"/>
          </a:p>
        </p:txBody>
      </p:sp>
      <p:grpSp>
        <p:nvGrpSpPr>
          <p:cNvPr id="2" name="Grup 4"/>
          <p:cNvGrpSpPr/>
          <p:nvPr/>
        </p:nvGrpSpPr>
        <p:grpSpPr>
          <a:xfrm>
            <a:off x="4522381" y="2197505"/>
            <a:ext cx="5344632" cy="871870"/>
            <a:chOff x="3391786" y="2197505"/>
            <a:chExt cx="4008474" cy="871870"/>
          </a:xfrm>
        </p:grpSpPr>
        <p:sp>
          <p:nvSpPr>
            <p:cNvPr id="19" name="18 Yuvarlatılmış Dikdörtgen"/>
            <p:cNvSpPr/>
            <p:nvPr/>
          </p:nvSpPr>
          <p:spPr>
            <a:xfrm>
              <a:off x="3391786" y="2197505"/>
              <a:ext cx="4008474" cy="87187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tr-TR" sz="2400" b="1" dirty="0"/>
                <a:t>Soru Sayısı</a:t>
              </a:r>
            </a:p>
          </p:txBody>
        </p:sp>
        <p:sp>
          <p:nvSpPr>
            <p:cNvPr id="4" name="Oval 3"/>
            <p:cNvSpPr/>
            <p:nvPr/>
          </p:nvSpPr>
          <p:spPr>
            <a:xfrm>
              <a:off x="6145620" y="2229403"/>
              <a:ext cx="1117304" cy="839972"/>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tr-TR" sz="3600" b="1" dirty="0"/>
                <a:t>80</a:t>
              </a:r>
            </a:p>
          </p:txBody>
        </p:sp>
      </p:grpSp>
      <p:grpSp>
        <p:nvGrpSpPr>
          <p:cNvPr id="3" name="Grup 5"/>
          <p:cNvGrpSpPr/>
          <p:nvPr/>
        </p:nvGrpSpPr>
        <p:grpSpPr>
          <a:xfrm>
            <a:off x="4522382" y="3661145"/>
            <a:ext cx="6195237" cy="873752"/>
            <a:chOff x="3391786" y="3661145"/>
            <a:chExt cx="4646428" cy="873752"/>
          </a:xfrm>
        </p:grpSpPr>
        <p:sp>
          <p:nvSpPr>
            <p:cNvPr id="21" name="20 Yuvarlatılmış Dikdörtgen"/>
            <p:cNvSpPr/>
            <p:nvPr/>
          </p:nvSpPr>
          <p:spPr>
            <a:xfrm>
              <a:off x="3391786" y="3661145"/>
              <a:ext cx="4646428" cy="87187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tr-TR" sz="2400" b="1" dirty="0"/>
                <a:t>Sınav Süresi</a:t>
              </a:r>
            </a:p>
          </p:txBody>
        </p:sp>
        <p:sp>
          <p:nvSpPr>
            <p:cNvPr id="22" name="Oval 21"/>
            <p:cNvSpPr/>
            <p:nvPr/>
          </p:nvSpPr>
          <p:spPr>
            <a:xfrm>
              <a:off x="6583325" y="3661145"/>
              <a:ext cx="1316666" cy="873752"/>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tr-TR" sz="3600" b="1" dirty="0"/>
                <a:t>120</a:t>
              </a:r>
            </a:p>
          </p:txBody>
        </p:sp>
      </p:grpSp>
    </p:spTree>
    <p:extLst>
      <p:ext uri="{BB962C8B-B14F-4D97-AF65-F5344CB8AC3E}">
        <p14:creationId xmlns:p14="http://schemas.microsoft.com/office/powerpoint/2010/main" val="3595696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80">
                                          <p:stCondLst>
                                            <p:cond delay="0"/>
                                          </p:stCondLst>
                                        </p:cTn>
                                        <p:tgtEl>
                                          <p:spTgt spid="12"/>
                                        </p:tgtEl>
                                      </p:cBhvr>
                                    </p:animEffect>
                                    <p:anim calcmode="lin" valueType="num">
                                      <p:cBhvr>
                                        <p:cTn id="8"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3" dur="26">
                                          <p:stCondLst>
                                            <p:cond delay="650"/>
                                          </p:stCondLst>
                                        </p:cTn>
                                        <p:tgtEl>
                                          <p:spTgt spid="12"/>
                                        </p:tgtEl>
                                      </p:cBhvr>
                                      <p:to x="100000" y="60000"/>
                                    </p:animScale>
                                    <p:animScale>
                                      <p:cBhvr>
                                        <p:cTn id="14" dur="166" decel="50000">
                                          <p:stCondLst>
                                            <p:cond delay="676"/>
                                          </p:stCondLst>
                                        </p:cTn>
                                        <p:tgtEl>
                                          <p:spTgt spid="12"/>
                                        </p:tgtEl>
                                      </p:cBhvr>
                                      <p:to x="100000" y="100000"/>
                                    </p:animScale>
                                    <p:animScale>
                                      <p:cBhvr>
                                        <p:cTn id="15" dur="26">
                                          <p:stCondLst>
                                            <p:cond delay="1312"/>
                                          </p:stCondLst>
                                        </p:cTn>
                                        <p:tgtEl>
                                          <p:spTgt spid="12"/>
                                        </p:tgtEl>
                                      </p:cBhvr>
                                      <p:to x="100000" y="80000"/>
                                    </p:animScale>
                                    <p:animScale>
                                      <p:cBhvr>
                                        <p:cTn id="16" dur="166" decel="50000">
                                          <p:stCondLst>
                                            <p:cond delay="1338"/>
                                          </p:stCondLst>
                                        </p:cTn>
                                        <p:tgtEl>
                                          <p:spTgt spid="12"/>
                                        </p:tgtEl>
                                      </p:cBhvr>
                                      <p:to x="100000" y="100000"/>
                                    </p:animScale>
                                    <p:animScale>
                                      <p:cBhvr>
                                        <p:cTn id="17" dur="26">
                                          <p:stCondLst>
                                            <p:cond delay="1642"/>
                                          </p:stCondLst>
                                        </p:cTn>
                                        <p:tgtEl>
                                          <p:spTgt spid="12"/>
                                        </p:tgtEl>
                                      </p:cBhvr>
                                      <p:to x="100000" y="90000"/>
                                    </p:animScale>
                                    <p:animScale>
                                      <p:cBhvr>
                                        <p:cTn id="18" dur="166" decel="50000">
                                          <p:stCondLst>
                                            <p:cond delay="1668"/>
                                          </p:stCondLst>
                                        </p:cTn>
                                        <p:tgtEl>
                                          <p:spTgt spid="12"/>
                                        </p:tgtEl>
                                      </p:cBhvr>
                                      <p:to x="100000" y="100000"/>
                                    </p:animScale>
                                    <p:animScale>
                                      <p:cBhvr>
                                        <p:cTn id="19" dur="26">
                                          <p:stCondLst>
                                            <p:cond delay="1808"/>
                                          </p:stCondLst>
                                        </p:cTn>
                                        <p:tgtEl>
                                          <p:spTgt spid="12"/>
                                        </p:tgtEl>
                                      </p:cBhvr>
                                      <p:to x="100000" y="95000"/>
                                    </p:animScale>
                                    <p:animScale>
                                      <p:cBhvr>
                                        <p:cTn id="20" dur="166" decel="50000">
                                          <p:stCondLst>
                                            <p:cond delay="1834"/>
                                          </p:stCondLst>
                                        </p:cTn>
                                        <p:tgtEl>
                                          <p:spTgt spid="12"/>
                                        </p:tgtEl>
                                      </p:cBhvr>
                                      <p:to x="100000" y="100000"/>
                                    </p:animScale>
                                  </p:childTnLst>
                                </p:cTn>
                              </p:par>
                            </p:childTnLst>
                          </p:cTn>
                        </p:par>
                        <p:par>
                          <p:cTn id="21" fill="hold">
                            <p:stCondLst>
                              <p:cond delay="2000"/>
                            </p:stCondLst>
                            <p:childTnLst>
                              <p:par>
                                <p:cTn id="22" presetID="26" presetClass="entr" presetSubtype="0"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wipe(down)">
                                      <p:cBhvr>
                                        <p:cTn id="24" dur="580">
                                          <p:stCondLst>
                                            <p:cond delay="0"/>
                                          </p:stCondLst>
                                        </p:cTn>
                                        <p:tgtEl>
                                          <p:spTgt spid="2"/>
                                        </p:tgtEl>
                                      </p:cBhvr>
                                    </p:animEffect>
                                    <p:anim calcmode="lin" valueType="num">
                                      <p:cBhvr>
                                        <p:cTn id="25"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30" dur="26">
                                          <p:stCondLst>
                                            <p:cond delay="650"/>
                                          </p:stCondLst>
                                        </p:cTn>
                                        <p:tgtEl>
                                          <p:spTgt spid="2"/>
                                        </p:tgtEl>
                                      </p:cBhvr>
                                      <p:to x="100000" y="60000"/>
                                    </p:animScale>
                                    <p:animScale>
                                      <p:cBhvr>
                                        <p:cTn id="31" dur="166" decel="50000">
                                          <p:stCondLst>
                                            <p:cond delay="676"/>
                                          </p:stCondLst>
                                        </p:cTn>
                                        <p:tgtEl>
                                          <p:spTgt spid="2"/>
                                        </p:tgtEl>
                                      </p:cBhvr>
                                      <p:to x="100000" y="100000"/>
                                    </p:animScale>
                                    <p:animScale>
                                      <p:cBhvr>
                                        <p:cTn id="32" dur="26">
                                          <p:stCondLst>
                                            <p:cond delay="1312"/>
                                          </p:stCondLst>
                                        </p:cTn>
                                        <p:tgtEl>
                                          <p:spTgt spid="2"/>
                                        </p:tgtEl>
                                      </p:cBhvr>
                                      <p:to x="100000" y="80000"/>
                                    </p:animScale>
                                    <p:animScale>
                                      <p:cBhvr>
                                        <p:cTn id="33" dur="166" decel="50000">
                                          <p:stCondLst>
                                            <p:cond delay="1338"/>
                                          </p:stCondLst>
                                        </p:cTn>
                                        <p:tgtEl>
                                          <p:spTgt spid="2"/>
                                        </p:tgtEl>
                                      </p:cBhvr>
                                      <p:to x="100000" y="100000"/>
                                    </p:animScale>
                                    <p:animScale>
                                      <p:cBhvr>
                                        <p:cTn id="34" dur="26">
                                          <p:stCondLst>
                                            <p:cond delay="1642"/>
                                          </p:stCondLst>
                                        </p:cTn>
                                        <p:tgtEl>
                                          <p:spTgt spid="2"/>
                                        </p:tgtEl>
                                      </p:cBhvr>
                                      <p:to x="100000" y="90000"/>
                                    </p:animScale>
                                    <p:animScale>
                                      <p:cBhvr>
                                        <p:cTn id="35" dur="166" decel="50000">
                                          <p:stCondLst>
                                            <p:cond delay="1668"/>
                                          </p:stCondLst>
                                        </p:cTn>
                                        <p:tgtEl>
                                          <p:spTgt spid="2"/>
                                        </p:tgtEl>
                                      </p:cBhvr>
                                      <p:to x="100000" y="100000"/>
                                    </p:animScale>
                                    <p:animScale>
                                      <p:cBhvr>
                                        <p:cTn id="36" dur="26">
                                          <p:stCondLst>
                                            <p:cond delay="1808"/>
                                          </p:stCondLst>
                                        </p:cTn>
                                        <p:tgtEl>
                                          <p:spTgt spid="2"/>
                                        </p:tgtEl>
                                      </p:cBhvr>
                                      <p:to x="100000" y="95000"/>
                                    </p:animScale>
                                    <p:animScale>
                                      <p:cBhvr>
                                        <p:cTn id="37" dur="166" decel="50000">
                                          <p:stCondLst>
                                            <p:cond delay="1834"/>
                                          </p:stCondLst>
                                        </p:cTn>
                                        <p:tgtEl>
                                          <p:spTgt spid="2"/>
                                        </p:tgtEl>
                                      </p:cBhvr>
                                      <p:to x="100000" y="100000"/>
                                    </p:animScale>
                                  </p:childTnLst>
                                </p:cTn>
                              </p:par>
                            </p:childTnLst>
                          </p:cTn>
                        </p:par>
                        <p:par>
                          <p:cTn id="38" fill="hold">
                            <p:stCondLst>
                              <p:cond delay="4000"/>
                            </p:stCondLst>
                            <p:childTnLst>
                              <p:par>
                                <p:cTn id="39" presetID="26" presetClass="entr" presetSubtype="0"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wipe(down)">
                                      <p:cBhvr>
                                        <p:cTn id="41" dur="580">
                                          <p:stCondLst>
                                            <p:cond delay="0"/>
                                          </p:stCondLst>
                                        </p:cTn>
                                        <p:tgtEl>
                                          <p:spTgt spid="3"/>
                                        </p:tgtEl>
                                      </p:cBhvr>
                                    </p:animEffect>
                                    <p:anim calcmode="lin" valueType="num">
                                      <p:cBhvr>
                                        <p:cTn id="42"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47" dur="26">
                                          <p:stCondLst>
                                            <p:cond delay="650"/>
                                          </p:stCondLst>
                                        </p:cTn>
                                        <p:tgtEl>
                                          <p:spTgt spid="3"/>
                                        </p:tgtEl>
                                      </p:cBhvr>
                                      <p:to x="100000" y="60000"/>
                                    </p:animScale>
                                    <p:animScale>
                                      <p:cBhvr>
                                        <p:cTn id="48" dur="166" decel="50000">
                                          <p:stCondLst>
                                            <p:cond delay="676"/>
                                          </p:stCondLst>
                                        </p:cTn>
                                        <p:tgtEl>
                                          <p:spTgt spid="3"/>
                                        </p:tgtEl>
                                      </p:cBhvr>
                                      <p:to x="100000" y="100000"/>
                                    </p:animScale>
                                    <p:animScale>
                                      <p:cBhvr>
                                        <p:cTn id="49" dur="26">
                                          <p:stCondLst>
                                            <p:cond delay="1312"/>
                                          </p:stCondLst>
                                        </p:cTn>
                                        <p:tgtEl>
                                          <p:spTgt spid="3"/>
                                        </p:tgtEl>
                                      </p:cBhvr>
                                      <p:to x="100000" y="80000"/>
                                    </p:animScale>
                                    <p:animScale>
                                      <p:cBhvr>
                                        <p:cTn id="50" dur="166" decel="50000">
                                          <p:stCondLst>
                                            <p:cond delay="1338"/>
                                          </p:stCondLst>
                                        </p:cTn>
                                        <p:tgtEl>
                                          <p:spTgt spid="3"/>
                                        </p:tgtEl>
                                      </p:cBhvr>
                                      <p:to x="100000" y="100000"/>
                                    </p:animScale>
                                    <p:animScale>
                                      <p:cBhvr>
                                        <p:cTn id="51" dur="26">
                                          <p:stCondLst>
                                            <p:cond delay="1642"/>
                                          </p:stCondLst>
                                        </p:cTn>
                                        <p:tgtEl>
                                          <p:spTgt spid="3"/>
                                        </p:tgtEl>
                                      </p:cBhvr>
                                      <p:to x="100000" y="90000"/>
                                    </p:animScale>
                                    <p:animScale>
                                      <p:cBhvr>
                                        <p:cTn id="52" dur="166" decel="50000">
                                          <p:stCondLst>
                                            <p:cond delay="1668"/>
                                          </p:stCondLst>
                                        </p:cTn>
                                        <p:tgtEl>
                                          <p:spTgt spid="3"/>
                                        </p:tgtEl>
                                      </p:cBhvr>
                                      <p:to x="100000" y="100000"/>
                                    </p:animScale>
                                    <p:animScale>
                                      <p:cBhvr>
                                        <p:cTn id="53" dur="26">
                                          <p:stCondLst>
                                            <p:cond delay="1808"/>
                                          </p:stCondLst>
                                        </p:cTn>
                                        <p:tgtEl>
                                          <p:spTgt spid="3"/>
                                        </p:tgtEl>
                                      </p:cBhvr>
                                      <p:to x="100000" y="95000"/>
                                    </p:animScale>
                                    <p:animScale>
                                      <p:cBhvr>
                                        <p:cTn id="54"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Metin kutusu 10"/>
          <p:cNvSpPr txBox="1"/>
          <p:nvPr/>
        </p:nvSpPr>
        <p:spPr>
          <a:xfrm>
            <a:off x="282999" y="3053035"/>
            <a:ext cx="1995055" cy="1200329"/>
          </a:xfrm>
          <a:prstGeom prst="rect">
            <a:avLst/>
          </a:prstGeom>
          <a:noFill/>
        </p:spPr>
        <p:txBody>
          <a:bodyPr wrap="square" rtlCol="0">
            <a:spAutoFit/>
          </a:bodyPr>
          <a:lstStyle/>
          <a:p>
            <a:pPr algn="ctr"/>
            <a:r>
              <a:rPr lang="tr-TR" sz="2400" dirty="0">
                <a:solidFill>
                  <a:srgbClr val="1B6D6B"/>
                </a:solidFill>
                <a:latin typeface="Arial Black" panose="020B0A04020102020204" pitchFamily="34" charset="0"/>
              </a:rPr>
              <a:t>AYT PUAN TÜRÜ NEDİR?</a:t>
            </a:r>
          </a:p>
        </p:txBody>
      </p:sp>
      <p:pic>
        <p:nvPicPr>
          <p:cNvPr id="28" name="Resim 27"/>
          <p:cNvPicPr>
            <a:picLocks noChangeAspect="1"/>
          </p:cNvPicPr>
          <p:nvPr/>
        </p:nvPicPr>
        <p:blipFill>
          <a:blip r:embed="rId2"/>
          <a:stretch>
            <a:fillRect/>
          </a:stretch>
        </p:blipFill>
        <p:spPr>
          <a:xfrm>
            <a:off x="3480013" y="543714"/>
            <a:ext cx="2463587" cy="5477258"/>
          </a:xfrm>
          <a:prstGeom prst="rect">
            <a:avLst/>
          </a:prstGeom>
        </p:spPr>
      </p:pic>
      <p:pic>
        <p:nvPicPr>
          <p:cNvPr id="29" name="Resim 28"/>
          <p:cNvPicPr>
            <a:picLocks noChangeAspect="1"/>
          </p:cNvPicPr>
          <p:nvPr/>
        </p:nvPicPr>
        <p:blipFill>
          <a:blip r:embed="rId3"/>
          <a:stretch>
            <a:fillRect/>
          </a:stretch>
        </p:blipFill>
        <p:spPr>
          <a:xfrm>
            <a:off x="7513972" y="543714"/>
            <a:ext cx="2738392" cy="5406920"/>
          </a:xfrm>
          <a:prstGeom prst="rect">
            <a:avLst/>
          </a:prstGeom>
        </p:spPr>
      </p:pic>
      <p:sp>
        <p:nvSpPr>
          <p:cNvPr id="30" name="Çarpı 29"/>
          <p:cNvSpPr/>
          <p:nvPr/>
        </p:nvSpPr>
        <p:spPr>
          <a:xfrm>
            <a:off x="6340861" y="2859760"/>
            <a:ext cx="775855" cy="793441"/>
          </a:xfrm>
          <a:prstGeom prst="plus">
            <a:avLst/>
          </a:prstGeom>
          <a:solidFill>
            <a:srgbClr val="00B050"/>
          </a:solidFill>
          <a:ln>
            <a:solidFill>
              <a:srgbClr val="1B6D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1" name="Metin kutusu 30"/>
          <p:cNvSpPr txBox="1"/>
          <p:nvPr/>
        </p:nvSpPr>
        <p:spPr>
          <a:xfrm>
            <a:off x="3671465" y="1536319"/>
            <a:ext cx="2080683" cy="1631216"/>
          </a:xfrm>
          <a:prstGeom prst="rect">
            <a:avLst/>
          </a:prstGeom>
          <a:noFill/>
        </p:spPr>
        <p:txBody>
          <a:bodyPr wrap="square" rtlCol="0">
            <a:spAutoFit/>
          </a:bodyPr>
          <a:lstStyle/>
          <a:p>
            <a:r>
              <a:rPr lang="tr-TR" sz="2000" b="1" dirty="0"/>
              <a:t>-  ALAN YETERLİLİK TESTİ SONUCU OLUŞAN PUANDIR.</a:t>
            </a:r>
          </a:p>
        </p:txBody>
      </p:sp>
      <p:sp>
        <p:nvSpPr>
          <p:cNvPr id="32" name="Metin kutusu 31"/>
          <p:cNvSpPr txBox="1"/>
          <p:nvPr/>
        </p:nvSpPr>
        <p:spPr>
          <a:xfrm>
            <a:off x="3671465" y="3178681"/>
            <a:ext cx="2080683" cy="1938992"/>
          </a:xfrm>
          <a:prstGeom prst="rect">
            <a:avLst/>
          </a:prstGeom>
          <a:noFill/>
        </p:spPr>
        <p:txBody>
          <a:bodyPr wrap="square" rtlCol="0">
            <a:spAutoFit/>
          </a:bodyPr>
          <a:lstStyle/>
          <a:p>
            <a:r>
              <a:rPr lang="tr-TR" sz="2000" b="1" dirty="0"/>
              <a:t>- LİSANS PROGRAMLARINI TERCİH EDERKEN KULLANILIR.</a:t>
            </a:r>
          </a:p>
          <a:p>
            <a:endParaRPr lang="tr-TR" sz="2000" b="1" dirty="0"/>
          </a:p>
        </p:txBody>
      </p:sp>
      <p:sp>
        <p:nvSpPr>
          <p:cNvPr id="33" name="Metin kutusu 32"/>
          <p:cNvSpPr txBox="1"/>
          <p:nvPr/>
        </p:nvSpPr>
        <p:spPr>
          <a:xfrm>
            <a:off x="7683288" y="1457195"/>
            <a:ext cx="2371627" cy="1477328"/>
          </a:xfrm>
          <a:prstGeom prst="rect">
            <a:avLst/>
          </a:prstGeom>
          <a:noFill/>
        </p:spPr>
        <p:txBody>
          <a:bodyPr wrap="square" rtlCol="0">
            <a:spAutoFit/>
          </a:bodyPr>
          <a:lstStyle/>
          <a:p>
            <a:r>
              <a:rPr lang="tr-TR" b="1" dirty="0"/>
              <a:t>- AÇIKÖĞRETİM LİSANS PROGRAMLARINI TERCİH EDERKEN KULLANILIR.</a:t>
            </a:r>
          </a:p>
        </p:txBody>
      </p:sp>
      <p:sp>
        <p:nvSpPr>
          <p:cNvPr id="34" name="Metin kutusu 33"/>
          <p:cNvSpPr txBox="1"/>
          <p:nvPr/>
        </p:nvSpPr>
        <p:spPr>
          <a:xfrm>
            <a:off x="7790796" y="2982350"/>
            <a:ext cx="1820719" cy="2862322"/>
          </a:xfrm>
          <a:prstGeom prst="rect">
            <a:avLst/>
          </a:prstGeom>
          <a:noFill/>
        </p:spPr>
        <p:txBody>
          <a:bodyPr wrap="square" rtlCol="0">
            <a:spAutoFit/>
          </a:bodyPr>
          <a:lstStyle/>
          <a:p>
            <a:r>
              <a:rPr lang="tr-TR" sz="2000" b="1" dirty="0">
                <a:solidFill>
                  <a:srgbClr val="FF0000"/>
                </a:solidFill>
              </a:rPr>
              <a:t> -EŞİT AĞIRLIK</a:t>
            </a:r>
          </a:p>
          <a:p>
            <a:r>
              <a:rPr lang="tr-TR" sz="2000" b="1" dirty="0">
                <a:solidFill>
                  <a:srgbClr val="FF0000"/>
                </a:solidFill>
              </a:rPr>
              <a:t> -SAYISAL</a:t>
            </a:r>
          </a:p>
          <a:p>
            <a:r>
              <a:rPr lang="tr-TR" sz="2000" b="1" dirty="0">
                <a:solidFill>
                  <a:srgbClr val="FF0000"/>
                </a:solidFill>
              </a:rPr>
              <a:t> -SÖZEL </a:t>
            </a:r>
          </a:p>
          <a:p>
            <a:r>
              <a:rPr lang="tr-TR" sz="2000" b="1" dirty="0">
                <a:solidFill>
                  <a:srgbClr val="FF0000"/>
                </a:solidFill>
              </a:rPr>
              <a:t> -DİL </a:t>
            </a:r>
          </a:p>
          <a:p>
            <a:r>
              <a:rPr lang="tr-TR" sz="2000" b="1" dirty="0"/>
              <a:t>OLMAK ÜZERE 4 E AYRILIR…</a:t>
            </a:r>
          </a:p>
          <a:p>
            <a:endParaRPr lang="tr-TR" sz="2000" b="1" dirty="0"/>
          </a:p>
        </p:txBody>
      </p:sp>
    </p:spTree>
    <p:extLst>
      <p:ext uri="{BB962C8B-B14F-4D97-AF65-F5344CB8AC3E}">
        <p14:creationId xmlns:p14="http://schemas.microsoft.com/office/powerpoint/2010/main" val="3091004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grpId="0" nodeType="withEffect">
                                  <p:stCondLst>
                                    <p:cond delay="0"/>
                                  </p:stCondLst>
                                  <p:childTnLst>
                                    <p:animMotion origin="layout" path="M 2.08333E-6 1.11111E-6 L 2.08333E-6 0.00023 C 0.00273 0.00532 0.00521 0.01088 0.00807 0.01597 C 0.00937 0.01852 0.01107 0.01991 0.01263 0.02199 C 0.01341 0.02338 0.01406 0.025 0.01484 0.02616 C 0.01706 0.02963 0.01953 0.03264 0.02174 0.03634 C 0.02304 0.03866 0.0237 0.04213 0.02513 0.04421 C 0.02682 0.04699 0.02903 0.04792 0.03073 0.05046 C 0.04453 0.07083 0.03333 0.05972 0.04336 0.06852 C 0.05026 0.08704 0.03867 0.05741 0.0513 0.08264 C 0.05664 0.09352 0.05325 0.08958 0.05586 0.09884 C 0.06328 0.12523 0.0556 0.09305 0.06146 0.11898 C 0.06185 0.12245 0.06211 0.12592 0.06263 0.12917 C 0.06341 0.13356 0.06536 0.14028 0.06601 0.14537 C 0.06653 0.1493 0.06679 0.15347 0.06719 0.15741 C 0.06862 0.17014 0.06784 0.16088 0.06953 0.17153 C 0.07148 0.18495 0.07161 0.18611 0.07291 0.19792 C 0.07331 0.21389 0.07409 0.23009 0.07409 0.2463 C 0.07409 0.26389 0.0737 0.28148 0.07291 0.29884 C 0.07252 0.30694 0.07148 0.31505 0.07057 0.32315 C 0.07018 0.32639 0.07005 0.32986 0.06953 0.3331 C 0.06888 0.33611 0.06784 0.33842 0.06719 0.3412 C 0.06627 0.34514 0.06562 0.3493 0.06497 0.35347 C 0.06458 0.35532 0.06406 0.35741 0.0638 0.35949 C 0.06302 0.36528 0.06172 0.37477 0.06041 0.37963 C 0.05963 0.38241 0.05872 0.38495 0.05807 0.38773 C 0.05768 0.38958 0.05755 0.3919 0.0569 0.39375 C 0.05429 0.40208 0.05338 0.40602 0.04896 0.40995 C 0.0487 0.41018 0.04818 0.40995 0.04778 0.40995 L 0.05807 0.40579 L -0.00443 0.00393 L 2.08333E-6 1.11111E-6 Z " pathEditMode="relative" rAng="0" ptsTypes="AAAAAAAAAAAAAAAAAAAAAAAAAAAAAAAA">
                                      <p:cBhvr>
                                        <p:cTn id="6" dur="2000" fill="hold"/>
                                        <p:tgtEl>
                                          <p:spTgt spid="11"/>
                                        </p:tgtEl>
                                        <p:attrNameLst>
                                          <p:attrName>ppt_x</p:attrName>
                                          <p:attrName>ppt_y</p:attrName>
                                        </p:attrNameLst>
                                      </p:cBhvr>
                                      <p:rCtr x="3477" y="20486"/>
                                    </p:animMotion>
                                  </p:childTnLst>
                                </p:cTn>
                              </p:par>
                              <p:par>
                                <p:cTn id="7" presetID="22" presetClass="entr" presetSubtype="4" fill="hold" grpId="0" nodeType="withEffect">
                                  <p:stCondLst>
                                    <p:cond delay="0"/>
                                  </p:stCondLst>
                                  <p:childTnLst>
                                    <p:set>
                                      <p:cBhvr>
                                        <p:cTn id="8" dur="1" fill="hold">
                                          <p:stCondLst>
                                            <p:cond delay="0"/>
                                          </p:stCondLst>
                                        </p:cTn>
                                        <p:tgtEl>
                                          <p:spTgt spid="32"/>
                                        </p:tgtEl>
                                        <p:attrNameLst>
                                          <p:attrName>style.visibility</p:attrName>
                                        </p:attrNameLst>
                                      </p:cBhvr>
                                      <p:to>
                                        <p:strVal val="visible"/>
                                      </p:to>
                                    </p:set>
                                    <p:animEffect transition="in" filter="wipe(down)">
                                      <p:cBhvr>
                                        <p:cTn id="9" dur="500"/>
                                        <p:tgtEl>
                                          <p:spTgt spid="32"/>
                                        </p:tgtEl>
                                      </p:cBhvr>
                                    </p:animEffect>
                                  </p:childTnLst>
                                </p:cTn>
                              </p:par>
                              <p:par>
                                <p:cTn id="10" presetID="22" presetClass="entr" presetSubtype="4" fill="hold" grpId="0" nodeType="with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wipe(down)">
                                      <p:cBhvr>
                                        <p:cTn id="12" dur="500"/>
                                        <p:tgtEl>
                                          <p:spTgt spid="31"/>
                                        </p:tgtEl>
                                      </p:cBhvr>
                                    </p:animEffect>
                                  </p:childTnLst>
                                </p:cTn>
                              </p:par>
                              <p:par>
                                <p:cTn id="13" presetID="22" presetClass="entr" presetSubtype="4"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down)">
                                      <p:cBhvr>
                                        <p:cTn id="15" dur="500"/>
                                        <p:tgtEl>
                                          <p:spTgt spid="28"/>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wipe(down)">
                                      <p:cBhvr>
                                        <p:cTn id="18" dur="500"/>
                                        <p:tgtEl>
                                          <p:spTgt spid="34"/>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down)">
                                      <p:cBhvr>
                                        <p:cTn id="21" dur="500"/>
                                        <p:tgtEl>
                                          <p:spTgt spid="33"/>
                                        </p:tgtEl>
                                      </p:cBhvr>
                                    </p:animEffect>
                                  </p:childTnLst>
                                </p:cTn>
                              </p:par>
                              <p:par>
                                <p:cTn id="22" presetID="22" presetClass="entr" presetSubtype="4" fill="hold" nodeType="with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wipe(down)">
                                      <p:cBhvr>
                                        <p:cTn id="2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31" grpId="0"/>
      <p:bldP spid="32" grpId="0"/>
      <p:bldP spid="33" grpId="0"/>
      <p:bldP spid="3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Metin kutusu 10"/>
          <p:cNvSpPr txBox="1"/>
          <p:nvPr/>
        </p:nvSpPr>
        <p:spPr>
          <a:xfrm>
            <a:off x="186017" y="2798200"/>
            <a:ext cx="1995055" cy="1631216"/>
          </a:xfrm>
          <a:prstGeom prst="rect">
            <a:avLst/>
          </a:prstGeom>
          <a:noFill/>
        </p:spPr>
        <p:txBody>
          <a:bodyPr wrap="square" rtlCol="0">
            <a:spAutoFit/>
          </a:bodyPr>
          <a:lstStyle/>
          <a:p>
            <a:pPr algn="ctr"/>
            <a:r>
              <a:rPr lang="tr-TR" sz="2000" dirty="0">
                <a:solidFill>
                  <a:srgbClr val="1B6D6B"/>
                </a:solidFill>
                <a:latin typeface="Arial Black" panose="020B0A04020102020204" pitchFamily="34" charset="0"/>
              </a:rPr>
              <a:t>AYT PUAN TÜRLERİNE PUAN GETİREN TESTLER?</a:t>
            </a:r>
          </a:p>
        </p:txBody>
      </p:sp>
      <p:pic>
        <p:nvPicPr>
          <p:cNvPr id="2" name="Resim 1"/>
          <p:cNvPicPr>
            <a:picLocks noChangeAspect="1"/>
          </p:cNvPicPr>
          <p:nvPr/>
        </p:nvPicPr>
        <p:blipFill>
          <a:blip r:embed="rId2"/>
          <a:stretch>
            <a:fillRect/>
          </a:stretch>
        </p:blipFill>
        <p:spPr>
          <a:xfrm>
            <a:off x="3524962" y="367394"/>
            <a:ext cx="1144023" cy="1342982"/>
          </a:xfrm>
          <a:prstGeom prst="rect">
            <a:avLst/>
          </a:prstGeom>
        </p:spPr>
      </p:pic>
      <p:pic>
        <p:nvPicPr>
          <p:cNvPr id="3" name="Resim 2"/>
          <p:cNvPicPr>
            <a:picLocks noChangeAspect="1"/>
          </p:cNvPicPr>
          <p:nvPr/>
        </p:nvPicPr>
        <p:blipFill>
          <a:blip r:embed="rId3"/>
          <a:stretch>
            <a:fillRect/>
          </a:stretch>
        </p:blipFill>
        <p:spPr>
          <a:xfrm>
            <a:off x="4824585" y="888527"/>
            <a:ext cx="947875" cy="330672"/>
          </a:xfrm>
          <a:prstGeom prst="rect">
            <a:avLst/>
          </a:prstGeom>
        </p:spPr>
      </p:pic>
      <p:pic>
        <p:nvPicPr>
          <p:cNvPr id="4" name="Resim 3"/>
          <p:cNvPicPr>
            <a:picLocks noChangeAspect="1"/>
          </p:cNvPicPr>
          <p:nvPr/>
        </p:nvPicPr>
        <p:blipFill>
          <a:blip r:embed="rId4"/>
          <a:stretch>
            <a:fillRect/>
          </a:stretch>
        </p:blipFill>
        <p:spPr>
          <a:xfrm>
            <a:off x="5925536" y="447449"/>
            <a:ext cx="1128889" cy="975085"/>
          </a:xfrm>
          <a:prstGeom prst="rect">
            <a:avLst/>
          </a:prstGeom>
        </p:spPr>
      </p:pic>
      <p:pic>
        <p:nvPicPr>
          <p:cNvPr id="17" name="Resim 16"/>
          <p:cNvPicPr>
            <a:picLocks noChangeAspect="1"/>
          </p:cNvPicPr>
          <p:nvPr/>
        </p:nvPicPr>
        <p:blipFill>
          <a:blip r:embed="rId4"/>
          <a:stretch>
            <a:fillRect/>
          </a:stretch>
        </p:blipFill>
        <p:spPr>
          <a:xfrm>
            <a:off x="7210029" y="447449"/>
            <a:ext cx="1128889" cy="975085"/>
          </a:xfrm>
          <a:prstGeom prst="rect">
            <a:avLst/>
          </a:prstGeom>
        </p:spPr>
      </p:pic>
      <p:pic>
        <p:nvPicPr>
          <p:cNvPr id="19" name="Resim 18"/>
          <p:cNvPicPr>
            <a:picLocks noChangeAspect="1"/>
          </p:cNvPicPr>
          <p:nvPr/>
        </p:nvPicPr>
        <p:blipFill>
          <a:blip r:embed="rId4"/>
          <a:stretch>
            <a:fillRect/>
          </a:stretch>
        </p:blipFill>
        <p:spPr>
          <a:xfrm>
            <a:off x="8494522" y="387532"/>
            <a:ext cx="1128889" cy="975085"/>
          </a:xfrm>
          <a:prstGeom prst="rect">
            <a:avLst/>
          </a:prstGeom>
        </p:spPr>
      </p:pic>
      <p:pic>
        <p:nvPicPr>
          <p:cNvPr id="6" name="Resim 5"/>
          <p:cNvPicPr>
            <a:picLocks noChangeAspect="1"/>
          </p:cNvPicPr>
          <p:nvPr/>
        </p:nvPicPr>
        <p:blipFill>
          <a:blip r:embed="rId5"/>
          <a:stretch>
            <a:fillRect/>
          </a:stretch>
        </p:blipFill>
        <p:spPr>
          <a:xfrm>
            <a:off x="3524962" y="1845211"/>
            <a:ext cx="1144023" cy="1342982"/>
          </a:xfrm>
          <a:prstGeom prst="rect">
            <a:avLst/>
          </a:prstGeom>
        </p:spPr>
      </p:pic>
      <p:pic>
        <p:nvPicPr>
          <p:cNvPr id="8" name="Resim 7"/>
          <p:cNvPicPr>
            <a:picLocks noChangeAspect="1"/>
          </p:cNvPicPr>
          <p:nvPr/>
        </p:nvPicPr>
        <p:blipFill>
          <a:blip r:embed="rId6"/>
          <a:stretch>
            <a:fillRect/>
          </a:stretch>
        </p:blipFill>
        <p:spPr>
          <a:xfrm>
            <a:off x="4824585" y="2359527"/>
            <a:ext cx="947875" cy="350770"/>
          </a:xfrm>
          <a:prstGeom prst="rect">
            <a:avLst/>
          </a:prstGeom>
        </p:spPr>
      </p:pic>
      <p:pic>
        <p:nvPicPr>
          <p:cNvPr id="9" name="Resim 8"/>
          <p:cNvPicPr>
            <a:picLocks noChangeAspect="1"/>
          </p:cNvPicPr>
          <p:nvPr/>
        </p:nvPicPr>
        <p:blipFill>
          <a:blip r:embed="rId7"/>
          <a:stretch>
            <a:fillRect/>
          </a:stretch>
        </p:blipFill>
        <p:spPr>
          <a:xfrm>
            <a:off x="5925534" y="2057718"/>
            <a:ext cx="1128889" cy="930354"/>
          </a:xfrm>
          <a:prstGeom prst="rect">
            <a:avLst/>
          </a:prstGeom>
        </p:spPr>
      </p:pic>
      <p:pic>
        <p:nvPicPr>
          <p:cNvPr id="27" name="Resim 26"/>
          <p:cNvPicPr>
            <a:picLocks noChangeAspect="1"/>
          </p:cNvPicPr>
          <p:nvPr/>
        </p:nvPicPr>
        <p:blipFill>
          <a:blip r:embed="rId7"/>
          <a:stretch>
            <a:fillRect/>
          </a:stretch>
        </p:blipFill>
        <p:spPr>
          <a:xfrm>
            <a:off x="7210029" y="2039507"/>
            <a:ext cx="1128889" cy="930354"/>
          </a:xfrm>
          <a:prstGeom prst="rect">
            <a:avLst/>
          </a:prstGeom>
        </p:spPr>
      </p:pic>
      <p:pic>
        <p:nvPicPr>
          <p:cNvPr id="35" name="Resim 34"/>
          <p:cNvPicPr>
            <a:picLocks noChangeAspect="1"/>
          </p:cNvPicPr>
          <p:nvPr/>
        </p:nvPicPr>
        <p:blipFill>
          <a:blip r:embed="rId7"/>
          <a:stretch>
            <a:fillRect/>
          </a:stretch>
        </p:blipFill>
        <p:spPr>
          <a:xfrm>
            <a:off x="8494522" y="2039506"/>
            <a:ext cx="1128889" cy="930354"/>
          </a:xfrm>
          <a:prstGeom prst="rect">
            <a:avLst/>
          </a:prstGeom>
        </p:spPr>
      </p:pic>
      <p:pic>
        <p:nvPicPr>
          <p:cNvPr id="10" name="Resim 9"/>
          <p:cNvPicPr>
            <a:picLocks noChangeAspect="1"/>
          </p:cNvPicPr>
          <p:nvPr/>
        </p:nvPicPr>
        <p:blipFill>
          <a:blip r:embed="rId8"/>
          <a:stretch>
            <a:fillRect/>
          </a:stretch>
        </p:blipFill>
        <p:spPr>
          <a:xfrm>
            <a:off x="3524962" y="3323032"/>
            <a:ext cx="1146553" cy="1345953"/>
          </a:xfrm>
          <a:prstGeom prst="rect">
            <a:avLst/>
          </a:prstGeom>
        </p:spPr>
      </p:pic>
      <p:pic>
        <p:nvPicPr>
          <p:cNvPr id="16" name="Resim 15"/>
          <p:cNvPicPr>
            <a:picLocks noChangeAspect="1"/>
          </p:cNvPicPr>
          <p:nvPr/>
        </p:nvPicPr>
        <p:blipFill>
          <a:blip r:embed="rId9"/>
          <a:stretch>
            <a:fillRect/>
          </a:stretch>
        </p:blipFill>
        <p:spPr>
          <a:xfrm>
            <a:off x="4824585" y="4037568"/>
            <a:ext cx="947875" cy="354322"/>
          </a:xfrm>
          <a:prstGeom prst="rect">
            <a:avLst/>
          </a:prstGeom>
        </p:spPr>
      </p:pic>
      <p:pic>
        <p:nvPicPr>
          <p:cNvPr id="21" name="Resim 20"/>
          <p:cNvPicPr>
            <a:picLocks noChangeAspect="1"/>
          </p:cNvPicPr>
          <p:nvPr/>
        </p:nvPicPr>
        <p:blipFill>
          <a:blip r:embed="rId10"/>
          <a:stretch>
            <a:fillRect/>
          </a:stretch>
        </p:blipFill>
        <p:spPr>
          <a:xfrm>
            <a:off x="5920473" y="3623258"/>
            <a:ext cx="1131419" cy="920487"/>
          </a:xfrm>
          <a:prstGeom prst="rect">
            <a:avLst/>
          </a:prstGeom>
        </p:spPr>
      </p:pic>
      <p:pic>
        <p:nvPicPr>
          <p:cNvPr id="37" name="Resim 36"/>
          <p:cNvPicPr>
            <a:picLocks noChangeAspect="1"/>
          </p:cNvPicPr>
          <p:nvPr/>
        </p:nvPicPr>
        <p:blipFill>
          <a:blip r:embed="rId10"/>
          <a:stretch>
            <a:fillRect/>
          </a:stretch>
        </p:blipFill>
        <p:spPr>
          <a:xfrm>
            <a:off x="7206232" y="3623258"/>
            <a:ext cx="1131419" cy="920487"/>
          </a:xfrm>
          <a:prstGeom prst="rect">
            <a:avLst/>
          </a:prstGeom>
        </p:spPr>
      </p:pic>
      <p:pic>
        <p:nvPicPr>
          <p:cNvPr id="38" name="Resim 37"/>
          <p:cNvPicPr>
            <a:picLocks noChangeAspect="1"/>
          </p:cNvPicPr>
          <p:nvPr/>
        </p:nvPicPr>
        <p:blipFill>
          <a:blip r:embed="rId10"/>
          <a:stretch>
            <a:fillRect/>
          </a:stretch>
        </p:blipFill>
        <p:spPr>
          <a:xfrm>
            <a:off x="8491989" y="3605368"/>
            <a:ext cx="1131419" cy="920487"/>
          </a:xfrm>
          <a:prstGeom prst="rect">
            <a:avLst/>
          </a:prstGeom>
        </p:spPr>
      </p:pic>
      <p:pic>
        <p:nvPicPr>
          <p:cNvPr id="22" name="Resim 21"/>
          <p:cNvPicPr>
            <a:picLocks noChangeAspect="1"/>
          </p:cNvPicPr>
          <p:nvPr/>
        </p:nvPicPr>
        <p:blipFill>
          <a:blip r:embed="rId11"/>
          <a:stretch>
            <a:fillRect/>
          </a:stretch>
        </p:blipFill>
        <p:spPr>
          <a:xfrm>
            <a:off x="3524962" y="4800845"/>
            <a:ext cx="1144023" cy="1326402"/>
          </a:xfrm>
          <a:prstGeom prst="rect">
            <a:avLst/>
          </a:prstGeom>
        </p:spPr>
      </p:pic>
      <p:pic>
        <p:nvPicPr>
          <p:cNvPr id="23" name="Resim 22"/>
          <p:cNvPicPr>
            <a:picLocks noChangeAspect="1"/>
          </p:cNvPicPr>
          <p:nvPr/>
        </p:nvPicPr>
        <p:blipFill>
          <a:blip r:embed="rId12"/>
          <a:stretch>
            <a:fillRect/>
          </a:stretch>
        </p:blipFill>
        <p:spPr>
          <a:xfrm>
            <a:off x="4824589" y="5464046"/>
            <a:ext cx="947873" cy="358572"/>
          </a:xfrm>
          <a:prstGeom prst="rect">
            <a:avLst/>
          </a:prstGeom>
        </p:spPr>
      </p:pic>
      <p:pic>
        <p:nvPicPr>
          <p:cNvPr id="24" name="Resim 23"/>
          <p:cNvPicPr>
            <a:picLocks noChangeAspect="1"/>
          </p:cNvPicPr>
          <p:nvPr/>
        </p:nvPicPr>
        <p:blipFill>
          <a:blip r:embed="rId13"/>
          <a:stretch>
            <a:fillRect/>
          </a:stretch>
        </p:blipFill>
        <p:spPr>
          <a:xfrm>
            <a:off x="5920474" y="5080122"/>
            <a:ext cx="1131420" cy="966210"/>
          </a:xfrm>
          <a:prstGeom prst="rect">
            <a:avLst/>
          </a:prstGeom>
        </p:spPr>
      </p:pic>
      <p:pic>
        <p:nvPicPr>
          <p:cNvPr id="40" name="Resim 39"/>
          <p:cNvPicPr>
            <a:picLocks noChangeAspect="1"/>
          </p:cNvPicPr>
          <p:nvPr/>
        </p:nvPicPr>
        <p:blipFill>
          <a:blip r:embed="rId13"/>
          <a:stretch>
            <a:fillRect/>
          </a:stretch>
        </p:blipFill>
        <p:spPr>
          <a:xfrm>
            <a:off x="7204967" y="5064052"/>
            <a:ext cx="1131420" cy="966210"/>
          </a:xfrm>
          <a:prstGeom prst="rect">
            <a:avLst/>
          </a:prstGeom>
        </p:spPr>
      </p:pic>
      <p:sp>
        <p:nvSpPr>
          <p:cNvPr id="25" name="Metin kutusu 24"/>
          <p:cNvSpPr txBox="1"/>
          <p:nvPr/>
        </p:nvSpPr>
        <p:spPr>
          <a:xfrm>
            <a:off x="3770539" y="970445"/>
            <a:ext cx="660784" cy="369332"/>
          </a:xfrm>
          <a:prstGeom prst="rect">
            <a:avLst/>
          </a:prstGeom>
          <a:noFill/>
        </p:spPr>
        <p:txBody>
          <a:bodyPr wrap="square" rtlCol="0">
            <a:spAutoFit/>
          </a:bodyPr>
          <a:lstStyle/>
          <a:p>
            <a:r>
              <a:rPr lang="tr-TR" b="1" dirty="0"/>
              <a:t>SAY</a:t>
            </a:r>
          </a:p>
        </p:txBody>
      </p:sp>
      <p:sp>
        <p:nvSpPr>
          <p:cNvPr id="43" name="Metin kutusu 42"/>
          <p:cNvSpPr txBox="1"/>
          <p:nvPr/>
        </p:nvSpPr>
        <p:spPr>
          <a:xfrm>
            <a:off x="3822060" y="2456160"/>
            <a:ext cx="663377" cy="369332"/>
          </a:xfrm>
          <a:prstGeom prst="rect">
            <a:avLst/>
          </a:prstGeom>
          <a:noFill/>
        </p:spPr>
        <p:txBody>
          <a:bodyPr wrap="square" rtlCol="0">
            <a:spAutoFit/>
          </a:bodyPr>
          <a:lstStyle/>
          <a:p>
            <a:r>
              <a:rPr lang="tr-TR" b="1" dirty="0"/>
              <a:t>SÖZ</a:t>
            </a:r>
          </a:p>
        </p:txBody>
      </p:sp>
      <p:sp>
        <p:nvSpPr>
          <p:cNvPr id="44" name="Metin kutusu 43"/>
          <p:cNvSpPr txBox="1"/>
          <p:nvPr/>
        </p:nvSpPr>
        <p:spPr>
          <a:xfrm>
            <a:off x="3862087" y="3912690"/>
            <a:ext cx="540327" cy="369332"/>
          </a:xfrm>
          <a:prstGeom prst="rect">
            <a:avLst/>
          </a:prstGeom>
          <a:noFill/>
        </p:spPr>
        <p:txBody>
          <a:bodyPr wrap="square" rtlCol="0">
            <a:spAutoFit/>
          </a:bodyPr>
          <a:lstStyle/>
          <a:p>
            <a:r>
              <a:rPr lang="tr-TR" b="1" dirty="0"/>
              <a:t>E.A</a:t>
            </a:r>
          </a:p>
        </p:txBody>
      </p:sp>
      <p:sp>
        <p:nvSpPr>
          <p:cNvPr id="45" name="Metin kutusu 44"/>
          <p:cNvSpPr txBox="1"/>
          <p:nvPr/>
        </p:nvSpPr>
        <p:spPr>
          <a:xfrm>
            <a:off x="3798277" y="5378563"/>
            <a:ext cx="625131" cy="369332"/>
          </a:xfrm>
          <a:prstGeom prst="rect">
            <a:avLst/>
          </a:prstGeom>
          <a:noFill/>
        </p:spPr>
        <p:txBody>
          <a:bodyPr wrap="square" rtlCol="0">
            <a:spAutoFit/>
          </a:bodyPr>
          <a:lstStyle/>
          <a:p>
            <a:r>
              <a:rPr lang="tr-TR" b="1" dirty="0"/>
              <a:t>DİL</a:t>
            </a:r>
          </a:p>
        </p:txBody>
      </p:sp>
      <p:sp>
        <p:nvSpPr>
          <p:cNvPr id="46" name="Metin kutusu 45"/>
          <p:cNvSpPr txBox="1"/>
          <p:nvPr/>
        </p:nvSpPr>
        <p:spPr>
          <a:xfrm>
            <a:off x="6177152" y="726527"/>
            <a:ext cx="809197" cy="461665"/>
          </a:xfrm>
          <a:prstGeom prst="rect">
            <a:avLst/>
          </a:prstGeom>
          <a:noFill/>
        </p:spPr>
        <p:txBody>
          <a:bodyPr wrap="square" rtlCol="0">
            <a:spAutoFit/>
          </a:bodyPr>
          <a:lstStyle/>
          <a:p>
            <a:r>
              <a:rPr lang="tr-TR" sz="2400" b="1" dirty="0"/>
              <a:t>TYT</a:t>
            </a:r>
          </a:p>
        </p:txBody>
      </p:sp>
      <p:sp>
        <p:nvSpPr>
          <p:cNvPr id="47" name="Metin kutusu 46"/>
          <p:cNvSpPr txBox="1"/>
          <p:nvPr/>
        </p:nvSpPr>
        <p:spPr>
          <a:xfrm>
            <a:off x="7382211" y="647280"/>
            <a:ext cx="810463" cy="646331"/>
          </a:xfrm>
          <a:prstGeom prst="rect">
            <a:avLst/>
          </a:prstGeom>
          <a:noFill/>
        </p:spPr>
        <p:txBody>
          <a:bodyPr wrap="square" rtlCol="0">
            <a:spAutoFit/>
          </a:bodyPr>
          <a:lstStyle/>
          <a:p>
            <a:pPr algn="ctr"/>
            <a:r>
              <a:rPr lang="tr-TR" b="1" dirty="0"/>
              <a:t>FEN BİL.</a:t>
            </a:r>
          </a:p>
        </p:txBody>
      </p:sp>
      <p:sp>
        <p:nvSpPr>
          <p:cNvPr id="48" name="Metin kutusu 47"/>
          <p:cNvSpPr txBox="1"/>
          <p:nvPr/>
        </p:nvSpPr>
        <p:spPr>
          <a:xfrm>
            <a:off x="8653734" y="690409"/>
            <a:ext cx="810463" cy="369332"/>
          </a:xfrm>
          <a:prstGeom prst="rect">
            <a:avLst/>
          </a:prstGeom>
          <a:noFill/>
        </p:spPr>
        <p:txBody>
          <a:bodyPr wrap="square" rtlCol="0">
            <a:spAutoFit/>
          </a:bodyPr>
          <a:lstStyle/>
          <a:p>
            <a:pPr algn="ctr"/>
            <a:r>
              <a:rPr lang="tr-TR" b="1" dirty="0"/>
              <a:t>MAT.</a:t>
            </a:r>
          </a:p>
        </p:txBody>
      </p:sp>
      <p:sp>
        <p:nvSpPr>
          <p:cNvPr id="49" name="Metin kutusu 48"/>
          <p:cNvSpPr txBox="1"/>
          <p:nvPr/>
        </p:nvSpPr>
        <p:spPr>
          <a:xfrm>
            <a:off x="6174159" y="2258376"/>
            <a:ext cx="809197" cy="461665"/>
          </a:xfrm>
          <a:prstGeom prst="rect">
            <a:avLst/>
          </a:prstGeom>
          <a:noFill/>
        </p:spPr>
        <p:txBody>
          <a:bodyPr wrap="square" rtlCol="0">
            <a:spAutoFit/>
          </a:bodyPr>
          <a:lstStyle/>
          <a:p>
            <a:r>
              <a:rPr lang="tr-TR" sz="2400" b="1" dirty="0"/>
              <a:t>TYT</a:t>
            </a:r>
          </a:p>
        </p:txBody>
      </p:sp>
      <p:sp>
        <p:nvSpPr>
          <p:cNvPr id="50" name="Metin kutusu 49"/>
          <p:cNvSpPr txBox="1"/>
          <p:nvPr/>
        </p:nvSpPr>
        <p:spPr>
          <a:xfrm>
            <a:off x="6174159" y="3866524"/>
            <a:ext cx="809197" cy="461665"/>
          </a:xfrm>
          <a:prstGeom prst="rect">
            <a:avLst/>
          </a:prstGeom>
          <a:noFill/>
        </p:spPr>
        <p:txBody>
          <a:bodyPr wrap="square" rtlCol="0">
            <a:spAutoFit/>
          </a:bodyPr>
          <a:lstStyle/>
          <a:p>
            <a:r>
              <a:rPr lang="tr-TR" sz="2400" b="1" dirty="0"/>
              <a:t>TYT</a:t>
            </a:r>
          </a:p>
        </p:txBody>
      </p:sp>
      <p:sp>
        <p:nvSpPr>
          <p:cNvPr id="51" name="Metin kutusu 50"/>
          <p:cNvSpPr txBox="1"/>
          <p:nvPr/>
        </p:nvSpPr>
        <p:spPr>
          <a:xfrm>
            <a:off x="6174159" y="5341652"/>
            <a:ext cx="809197" cy="461665"/>
          </a:xfrm>
          <a:prstGeom prst="rect">
            <a:avLst/>
          </a:prstGeom>
          <a:noFill/>
        </p:spPr>
        <p:txBody>
          <a:bodyPr wrap="square" rtlCol="0">
            <a:spAutoFit/>
          </a:bodyPr>
          <a:lstStyle/>
          <a:p>
            <a:r>
              <a:rPr lang="tr-TR" sz="2400" b="1" dirty="0"/>
              <a:t>TYT</a:t>
            </a:r>
          </a:p>
        </p:txBody>
      </p:sp>
      <p:sp>
        <p:nvSpPr>
          <p:cNvPr id="52" name="Metin kutusu 51"/>
          <p:cNvSpPr txBox="1"/>
          <p:nvPr/>
        </p:nvSpPr>
        <p:spPr>
          <a:xfrm>
            <a:off x="7365446" y="3898836"/>
            <a:ext cx="810463" cy="369332"/>
          </a:xfrm>
          <a:prstGeom prst="rect">
            <a:avLst/>
          </a:prstGeom>
          <a:noFill/>
        </p:spPr>
        <p:txBody>
          <a:bodyPr wrap="square" rtlCol="0">
            <a:spAutoFit/>
          </a:bodyPr>
          <a:lstStyle/>
          <a:p>
            <a:pPr algn="ctr"/>
            <a:r>
              <a:rPr lang="tr-TR" b="1" dirty="0"/>
              <a:t>MAT.</a:t>
            </a:r>
          </a:p>
        </p:txBody>
      </p:sp>
      <p:sp>
        <p:nvSpPr>
          <p:cNvPr id="53" name="Metin kutusu 52"/>
          <p:cNvSpPr txBox="1"/>
          <p:nvPr/>
        </p:nvSpPr>
        <p:spPr>
          <a:xfrm>
            <a:off x="7126531" y="2196820"/>
            <a:ext cx="1288288" cy="584775"/>
          </a:xfrm>
          <a:prstGeom prst="rect">
            <a:avLst/>
          </a:prstGeom>
          <a:noFill/>
        </p:spPr>
        <p:txBody>
          <a:bodyPr wrap="square" rtlCol="0">
            <a:spAutoFit/>
          </a:bodyPr>
          <a:lstStyle/>
          <a:p>
            <a:pPr algn="ctr"/>
            <a:r>
              <a:rPr lang="tr-TR" sz="1600" b="1" dirty="0"/>
              <a:t>T.D.E</a:t>
            </a:r>
          </a:p>
          <a:p>
            <a:pPr algn="ctr"/>
            <a:r>
              <a:rPr lang="tr-TR" sz="1600" b="1" dirty="0"/>
              <a:t>SOS. BİL-1</a:t>
            </a:r>
          </a:p>
        </p:txBody>
      </p:sp>
      <p:sp>
        <p:nvSpPr>
          <p:cNvPr id="54" name="Metin kutusu 53"/>
          <p:cNvSpPr txBox="1"/>
          <p:nvPr/>
        </p:nvSpPr>
        <p:spPr>
          <a:xfrm>
            <a:off x="8667167" y="2166040"/>
            <a:ext cx="810463" cy="646331"/>
          </a:xfrm>
          <a:prstGeom prst="rect">
            <a:avLst/>
          </a:prstGeom>
          <a:noFill/>
        </p:spPr>
        <p:txBody>
          <a:bodyPr wrap="square" rtlCol="0">
            <a:spAutoFit/>
          </a:bodyPr>
          <a:lstStyle/>
          <a:p>
            <a:pPr algn="ctr"/>
            <a:r>
              <a:rPr lang="tr-TR" b="1" dirty="0"/>
              <a:t>SOS BİL-2</a:t>
            </a:r>
          </a:p>
        </p:txBody>
      </p:sp>
      <p:sp>
        <p:nvSpPr>
          <p:cNvPr id="55" name="Metin kutusu 54"/>
          <p:cNvSpPr txBox="1"/>
          <p:nvPr/>
        </p:nvSpPr>
        <p:spPr>
          <a:xfrm>
            <a:off x="8395015" y="3773223"/>
            <a:ext cx="1288288" cy="584775"/>
          </a:xfrm>
          <a:prstGeom prst="rect">
            <a:avLst/>
          </a:prstGeom>
          <a:noFill/>
        </p:spPr>
        <p:txBody>
          <a:bodyPr wrap="square" rtlCol="0">
            <a:spAutoFit/>
          </a:bodyPr>
          <a:lstStyle/>
          <a:p>
            <a:pPr algn="ctr"/>
            <a:r>
              <a:rPr lang="tr-TR" sz="1600" b="1" dirty="0"/>
              <a:t>T.D.E</a:t>
            </a:r>
          </a:p>
          <a:p>
            <a:pPr algn="ctr"/>
            <a:r>
              <a:rPr lang="tr-TR" sz="1600" b="1" dirty="0"/>
              <a:t>SOS. BİL-1</a:t>
            </a:r>
          </a:p>
        </p:txBody>
      </p:sp>
      <p:sp>
        <p:nvSpPr>
          <p:cNvPr id="56" name="Metin kutusu 55"/>
          <p:cNvSpPr txBox="1"/>
          <p:nvPr/>
        </p:nvSpPr>
        <p:spPr>
          <a:xfrm>
            <a:off x="7135163" y="5362490"/>
            <a:ext cx="1288288" cy="400110"/>
          </a:xfrm>
          <a:prstGeom prst="rect">
            <a:avLst/>
          </a:prstGeom>
          <a:noFill/>
        </p:spPr>
        <p:txBody>
          <a:bodyPr wrap="square" rtlCol="0">
            <a:spAutoFit/>
          </a:bodyPr>
          <a:lstStyle/>
          <a:p>
            <a:pPr algn="ctr"/>
            <a:r>
              <a:rPr lang="tr-TR" sz="2000" b="1" dirty="0"/>
              <a:t>DİL</a:t>
            </a:r>
          </a:p>
        </p:txBody>
      </p:sp>
      <p:pic>
        <p:nvPicPr>
          <p:cNvPr id="57" name="Resim 56"/>
          <p:cNvPicPr>
            <a:picLocks noChangeAspect="1"/>
          </p:cNvPicPr>
          <p:nvPr/>
        </p:nvPicPr>
        <p:blipFill>
          <a:blip r:embed="rId14"/>
          <a:stretch>
            <a:fillRect/>
          </a:stretch>
        </p:blipFill>
        <p:spPr>
          <a:xfrm>
            <a:off x="9072398" y="4341927"/>
            <a:ext cx="2236657" cy="1762097"/>
          </a:xfrm>
          <a:prstGeom prst="rect">
            <a:avLst/>
          </a:prstGeom>
        </p:spPr>
      </p:pic>
    </p:spTree>
    <p:extLst>
      <p:ext uri="{BB962C8B-B14F-4D97-AF65-F5344CB8AC3E}">
        <p14:creationId xmlns:p14="http://schemas.microsoft.com/office/powerpoint/2010/main" val="4012090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grpId="0" nodeType="withEffect">
                                  <p:stCondLst>
                                    <p:cond delay="0"/>
                                  </p:stCondLst>
                                  <p:childTnLst>
                                    <p:animMotion origin="layout" path="M 4.79167E-6 -1.85185E-6 L 4.79167E-6 0.00023 C 0.00273 0.00533 0.0052 0.01088 0.00807 0.01597 C 0.00937 0.01852 0.01106 0.01991 0.01263 0.02199 C 0.01341 0.02338 0.01406 0.025 0.01484 0.02616 C 0.01705 0.02963 0.01953 0.03264 0.02174 0.03634 C 0.02304 0.03866 0.02369 0.04213 0.02513 0.04421 C 0.02682 0.04699 0.02903 0.04792 0.03072 0.05046 C 0.04453 0.07084 0.03333 0.05972 0.04335 0.06852 C 0.05026 0.08704 0.03867 0.05741 0.0513 0.08264 C 0.05664 0.09352 0.05325 0.08959 0.05585 0.09884 C 0.06328 0.12523 0.05559 0.09306 0.06145 0.11898 C 0.06184 0.12246 0.0621 0.12593 0.06263 0.12917 C 0.06341 0.13357 0.06536 0.14028 0.06601 0.14537 C 0.06653 0.14931 0.06679 0.15347 0.06718 0.15741 C 0.06862 0.17014 0.06783 0.16088 0.06953 0.17153 C 0.07148 0.18496 0.07161 0.18611 0.07291 0.19792 C 0.0733 0.21389 0.07408 0.23009 0.07408 0.2463 C 0.07408 0.26389 0.07369 0.28148 0.07291 0.29884 C 0.07252 0.30695 0.07148 0.31505 0.07057 0.32315 C 0.07018 0.32639 0.07005 0.32986 0.06953 0.3331 C 0.06888 0.33611 0.06783 0.33843 0.06718 0.34121 C 0.06627 0.34514 0.06562 0.34931 0.06497 0.35347 C 0.06458 0.35533 0.06406 0.35741 0.0638 0.35949 C 0.06302 0.36528 0.06171 0.37477 0.06041 0.37963 C 0.05963 0.38241 0.05872 0.38496 0.05807 0.38773 C 0.05768 0.38959 0.05755 0.3919 0.0569 0.39375 C 0.05429 0.40209 0.05338 0.40602 0.04895 0.40996 C 0.04869 0.41019 0.04817 0.40996 0.04778 0.40996 L 0.05807 0.40579 L -0.00443 0.00394 L 4.79167E-6 -1.85185E-6 Z " pathEditMode="relative" rAng="0" ptsTypes="AAAAAAAAAAAAAAAAAAAAAAAAAAAAAAAA">
                                      <p:cBhvr>
                                        <p:cTn id="6" dur="2000" fill="hold"/>
                                        <p:tgtEl>
                                          <p:spTgt spid="11"/>
                                        </p:tgtEl>
                                        <p:attrNameLst>
                                          <p:attrName>ppt_x</p:attrName>
                                          <p:attrName>ppt_y</p:attrName>
                                        </p:attrNameLst>
                                      </p:cBhvr>
                                      <p:rCtr x="3477" y="20486"/>
                                    </p:animMotion>
                                  </p:childTnLst>
                                </p:cTn>
                              </p:par>
                              <p:par>
                                <p:cTn id="7" presetID="2" presetClass="entr" presetSubtype="4" fill="hold" nodeType="withEffect">
                                  <p:stCondLst>
                                    <p:cond delay="0"/>
                                  </p:stCondLst>
                                  <p:childTnLst>
                                    <p:set>
                                      <p:cBhvr>
                                        <p:cTn id="8" dur="1" fill="hold">
                                          <p:stCondLst>
                                            <p:cond delay="0"/>
                                          </p:stCondLst>
                                        </p:cTn>
                                        <p:tgtEl>
                                          <p:spTgt spid="2"/>
                                        </p:tgtEl>
                                        <p:attrNameLst>
                                          <p:attrName>style.visibility</p:attrName>
                                        </p:attrNameLst>
                                      </p:cBhvr>
                                      <p:to>
                                        <p:strVal val="visible"/>
                                      </p:to>
                                    </p:set>
                                    <p:anim calcmode="lin" valueType="num">
                                      <p:cBhvr additive="base">
                                        <p:cTn id="9" dur="500" fill="hold"/>
                                        <p:tgtEl>
                                          <p:spTgt spid="2"/>
                                        </p:tgtEl>
                                        <p:attrNameLst>
                                          <p:attrName>ppt_x</p:attrName>
                                        </p:attrNameLst>
                                      </p:cBhvr>
                                      <p:tavLst>
                                        <p:tav tm="0">
                                          <p:val>
                                            <p:strVal val="#ppt_x"/>
                                          </p:val>
                                        </p:tav>
                                        <p:tav tm="100000">
                                          <p:val>
                                            <p:strVal val="#ppt_x"/>
                                          </p:val>
                                        </p:tav>
                                      </p:tavLst>
                                    </p:anim>
                                    <p:anim calcmode="lin" valueType="num">
                                      <p:cBhvr additive="base">
                                        <p:cTn id="10" dur="500" fill="hold"/>
                                        <p:tgtEl>
                                          <p:spTgt spid="2"/>
                                        </p:tgtEl>
                                        <p:attrNameLst>
                                          <p:attrName>ppt_y</p:attrName>
                                        </p:attrNameLst>
                                      </p:cBhvr>
                                      <p:tavLst>
                                        <p:tav tm="0">
                                          <p:val>
                                            <p:strVal val="1+#ppt_h/2"/>
                                          </p:val>
                                        </p:tav>
                                        <p:tav tm="100000">
                                          <p:val>
                                            <p:strVal val="#ppt_y"/>
                                          </p:val>
                                        </p:tav>
                                      </p:tavLst>
                                    </p:anim>
                                  </p:childTnLst>
                                </p:cTn>
                              </p:par>
                              <p:par>
                                <p:cTn id="11" presetID="2" presetClass="entr" presetSubtype="4"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ppt_x"/>
                                          </p:val>
                                        </p:tav>
                                        <p:tav tm="100000">
                                          <p:val>
                                            <p:strVal val="#ppt_x"/>
                                          </p:val>
                                        </p:tav>
                                      </p:tavLst>
                                    </p:anim>
                                    <p:anim calcmode="lin" valueType="num">
                                      <p:cBhvr additive="base">
                                        <p:cTn id="18" dur="500" fill="hold"/>
                                        <p:tgtEl>
                                          <p:spTgt spid="46"/>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ppt_x"/>
                                          </p:val>
                                        </p:tav>
                                        <p:tav tm="100000">
                                          <p:val>
                                            <p:strVal val="#ppt_x"/>
                                          </p:val>
                                        </p:tav>
                                      </p:tavLst>
                                    </p:anim>
                                    <p:anim calcmode="lin" valueType="num">
                                      <p:cBhvr additive="base">
                                        <p:cTn id="22" dur="500" fill="hold"/>
                                        <p:tgtEl>
                                          <p:spTgt spid="4"/>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fill="hold"/>
                                        <p:tgtEl>
                                          <p:spTgt spid="17"/>
                                        </p:tgtEl>
                                        <p:attrNameLst>
                                          <p:attrName>ppt_x</p:attrName>
                                        </p:attrNameLst>
                                      </p:cBhvr>
                                      <p:tavLst>
                                        <p:tav tm="0">
                                          <p:val>
                                            <p:strVal val="#ppt_x"/>
                                          </p:val>
                                        </p:tav>
                                        <p:tav tm="100000">
                                          <p:val>
                                            <p:strVal val="#ppt_x"/>
                                          </p:val>
                                        </p:tav>
                                      </p:tavLst>
                                    </p:anim>
                                    <p:anim calcmode="lin" valueType="num">
                                      <p:cBhvr additive="base">
                                        <p:cTn id="26" dur="500" fill="hold"/>
                                        <p:tgtEl>
                                          <p:spTgt spid="17"/>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7"/>
                                        </p:tgtEl>
                                        <p:attrNameLst>
                                          <p:attrName>style.visibility</p:attrName>
                                        </p:attrNameLst>
                                      </p:cBhvr>
                                      <p:to>
                                        <p:strVal val="visible"/>
                                      </p:to>
                                    </p:set>
                                    <p:anim calcmode="lin" valueType="num">
                                      <p:cBhvr additive="base">
                                        <p:cTn id="29" dur="500" fill="hold"/>
                                        <p:tgtEl>
                                          <p:spTgt spid="47"/>
                                        </p:tgtEl>
                                        <p:attrNameLst>
                                          <p:attrName>ppt_x</p:attrName>
                                        </p:attrNameLst>
                                      </p:cBhvr>
                                      <p:tavLst>
                                        <p:tav tm="0">
                                          <p:val>
                                            <p:strVal val="#ppt_x"/>
                                          </p:val>
                                        </p:tav>
                                        <p:tav tm="100000">
                                          <p:val>
                                            <p:strVal val="#ppt_x"/>
                                          </p:val>
                                        </p:tav>
                                      </p:tavLst>
                                    </p:anim>
                                    <p:anim calcmode="lin" valueType="num">
                                      <p:cBhvr additive="base">
                                        <p:cTn id="30" dur="500" fill="hold"/>
                                        <p:tgtEl>
                                          <p:spTgt spid="47"/>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48"/>
                                        </p:tgtEl>
                                        <p:attrNameLst>
                                          <p:attrName>style.visibility</p:attrName>
                                        </p:attrNameLst>
                                      </p:cBhvr>
                                      <p:to>
                                        <p:strVal val="visible"/>
                                      </p:to>
                                    </p:set>
                                    <p:anim calcmode="lin" valueType="num">
                                      <p:cBhvr additive="base">
                                        <p:cTn id="33" dur="500" fill="hold"/>
                                        <p:tgtEl>
                                          <p:spTgt spid="48"/>
                                        </p:tgtEl>
                                        <p:attrNameLst>
                                          <p:attrName>ppt_x</p:attrName>
                                        </p:attrNameLst>
                                      </p:cBhvr>
                                      <p:tavLst>
                                        <p:tav tm="0">
                                          <p:val>
                                            <p:strVal val="#ppt_x"/>
                                          </p:val>
                                        </p:tav>
                                        <p:tav tm="100000">
                                          <p:val>
                                            <p:strVal val="#ppt_x"/>
                                          </p:val>
                                        </p:tav>
                                      </p:tavLst>
                                    </p:anim>
                                    <p:anim calcmode="lin" valueType="num">
                                      <p:cBhvr additive="base">
                                        <p:cTn id="34" dur="500" fill="hold"/>
                                        <p:tgtEl>
                                          <p:spTgt spid="48"/>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additive="base">
                                        <p:cTn id="37" dur="500" fill="hold"/>
                                        <p:tgtEl>
                                          <p:spTgt spid="19"/>
                                        </p:tgtEl>
                                        <p:attrNameLst>
                                          <p:attrName>ppt_x</p:attrName>
                                        </p:attrNameLst>
                                      </p:cBhvr>
                                      <p:tavLst>
                                        <p:tav tm="0">
                                          <p:val>
                                            <p:strVal val="#ppt_x"/>
                                          </p:val>
                                        </p:tav>
                                        <p:tav tm="100000">
                                          <p:val>
                                            <p:strVal val="#ppt_x"/>
                                          </p:val>
                                        </p:tav>
                                      </p:tavLst>
                                    </p:anim>
                                    <p:anim calcmode="lin" valueType="num">
                                      <p:cBhvr additive="base">
                                        <p:cTn id="38" dur="500" fill="hold"/>
                                        <p:tgtEl>
                                          <p:spTgt spid="19"/>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additive="base">
                                        <p:cTn id="41" dur="500" fill="hold"/>
                                        <p:tgtEl>
                                          <p:spTgt spid="43"/>
                                        </p:tgtEl>
                                        <p:attrNameLst>
                                          <p:attrName>ppt_x</p:attrName>
                                        </p:attrNameLst>
                                      </p:cBhvr>
                                      <p:tavLst>
                                        <p:tav tm="0">
                                          <p:val>
                                            <p:strVal val="#ppt_x"/>
                                          </p:val>
                                        </p:tav>
                                        <p:tav tm="100000">
                                          <p:val>
                                            <p:strVal val="#ppt_x"/>
                                          </p:val>
                                        </p:tav>
                                      </p:tavLst>
                                    </p:anim>
                                    <p:anim calcmode="lin" valueType="num">
                                      <p:cBhvr additive="base">
                                        <p:cTn id="42" dur="500" fill="hold"/>
                                        <p:tgtEl>
                                          <p:spTgt spid="43"/>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6"/>
                                        </p:tgtEl>
                                        <p:attrNameLst>
                                          <p:attrName>style.visibility</p:attrName>
                                        </p:attrNameLst>
                                      </p:cBhvr>
                                      <p:to>
                                        <p:strVal val="visible"/>
                                      </p:to>
                                    </p:set>
                                    <p:anim calcmode="lin" valueType="num">
                                      <p:cBhvr additive="base">
                                        <p:cTn id="45" dur="500" fill="hold"/>
                                        <p:tgtEl>
                                          <p:spTgt spid="6"/>
                                        </p:tgtEl>
                                        <p:attrNameLst>
                                          <p:attrName>ppt_x</p:attrName>
                                        </p:attrNameLst>
                                      </p:cBhvr>
                                      <p:tavLst>
                                        <p:tav tm="0">
                                          <p:val>
                                            <p:strVal val="#ppt_x"/>
                                          </p:val>
                                        </p:tav>
                                        <p:tav tm="100000">
                                          <p:val>
                                            <p:strVal val="#ppt_x"/>
                                          </p:val>
                                        </p:tav>
                                      </p:tavLst>
                                    </p:anim>
                                    <p:anim calcmode="lin" valueType="num">
                                      <p:cBhvr additive="base">
                                        <p:cTn id="46" dur="500" fill="hold"/>
                                        <p:tgtEl>
                                          <p:spTgt spid="6"/>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ppt_x"/>
                                          </p:val>
                                        </p:tav>
                                        <p:tav tm="100000">
                                          <p:val>
                                            <p:strVal val="#ppt_x"/>
                                          </p:val>
                                        </p:tav>
                                      </p:tavLst>
                                    </p:anim>
                                    <p:anim calcmode="lin" valueType="num">
                                      <p:cBhvr additive="base">
                                        <p:cTn id="50" dur="500" fill="hold"/>
                                        <p:tgtEl>
                                          <p:spTgt spid="8"/>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ppt_x"/>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9"/>
                                        </p:tgtEl>
                                        <p:attrNameLst>
                                          <p:attrName>style.visibility</p:attrName>
                                        </p:attrNameLst>
                                      </p:cBhvr>
                                      <p:to>
                                        <p:strVal val="visible"/>
                                      </p:to>
                                    </p:set>
                                    <p:anim calcmode="lin" valueType="num">
                                      <p:cBhvr additive="base">
                                        <p:cTn id="57" dur="500" fill="hold"/>
                                        <p:tgtEl>
                                          <p:spTgt spid="49"/>
                                        </p:tgtEl>
                                        <p:attrNameLst>
                                          <p:attrName>ppt_x</p:attrName>
                                        </p:attrNameLst>
                                      </p:cBhvr>
                                      <p:tavLst>
                                        <p:tav tm="0">
                                          <p:val>
                                            <p:strVal val="#ppt_x"/>
                                          </p:val>
                                        </p:tav>
                                        <p:tav tm="100000">
                                          <p:val>
                                            <p:strVal val="#ppt_x"/>
                                          </p:val>
                                        </p:tav>
                                      </p:tavLst>
                                    </p:anim>
                                    <p:anim calcmode="lin" valueType="num">
                                      <p:cBhvr additive="base">
                                        <p:cTn id="58" dur="500" fill="hold"/>
                                        <p:tgtEl>
                                          <p:spTgt spid="49"/>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53"/>
                                        </p:tgtEl>
                                        <p:attrNameLst>
                                          <p:attrName>style.visibility</p:attrName>
                                        </p:attrNameLst>
                                      </p:cBhvr>
                                      <p:to>
                                        <p:strVal val="visible"/>
                                      </p:to>
                                    </p:set>
                                    <p:anim calcmode="lin" valueType="num">
                                      <p:cBhvr additive="base">
                                        <p:cTn id="61" dur="500" fill="hold"/>
                                        <p:tgtEl>
                                          <p:spTgt spid="53"/>
                                        </p:tgtEl>
                                        <p:attrNameLst>
                                          <p:attrName>ppt_x</p:attrName>
                                        </p:attrNameLst>
                                      </p:cBhvr>
                                      <p:tavLst>
                                        <p:tav tm="0">
                                          <p:val>
                                            <p:strVal val="#ppt_x"/>
                                          </p:val>
                                        </p:tav>
                                        <p:tav tm="100000">
                                          <p:val>
                                            <p:strVal val="#ppt_x"/>
                                          </p:val>
                                        </p:tav>
                                      </p:tavLst>
                                    </p:anim>
                                    <p:anim calcmode="lin" valueType="num">
                                      <p:cBhvr additive="base">
                                        <p:cTn id="62" dur="500" fill="hold"/>
                                        <p:tgtEl>
                                          <p:spTgt spid="53"/>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35"/>
                                        </p:tgtEl>
                                        <p:attrNameLst>
                                          <p:attrName>style.visibility</p:attrName>
                                        </p:attrNameLst>
                                      </p:cBhvr>
                                      <p:to>
                                        <p:strVal val="visible"/>
                                      </p:to>
                                    </p:set>
                                    <p:anim calcmode="lin" valueType="num">
                                      <p:cBhvr additive="base">
                                        <p:cTn id="69" dur="500" fill="hold"/>
                                        <p:tgtEl>
                                          <p:spTgt spid="35"/>
                                        </p:tgtEl>
                                        <p:attrNameLst>
                                          <p:attrName>ppt_x</p:attrName>
                                        </p:attrNameLst>
                                      </p:cBhvr>
                                      <p:tavLst>
                                        <p:tav tm="0">
                                          <p:val>
                                            <p:strVal val="#ppt_x"/>
                                          </p:val>
                                        </p:tav>
                                        <p:tav tm="100000">
                                          <p:val>
                                            <p:strVal val="#ppt_x"/>
                                          </p:val>
                                        </p:tav>
                                      </p:tavLst>
                                    </p:anim>
                                    <p:anim calcmode="lin" valueType="num">
                                      <p:cBhvr additive="base">
                                        <p:cTn id="70" dur="500" fill="hold"/>
                                        <p:tgtEl>
                                          <p:spTgt spid="35"/>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54"/>
                                        </p:tgtEl>
                                        <p:attrNameLst>
                                          <p:attrName>style.visibility</p:attrName>
                                        </p:attrNameLst>
                                      </p:cBhvr>
                                      <p:to>
                                        <p:strVal val="visible"/>
                                      </p:to>
                                    </p:set>
                                    <p:anim calcmode="lin" valueType="num">
                                      <p:cBhvr additive="base">
                                        <p:cTn id="73" dur="500" fill="hold"/>
                                        <p:tgtEl>
                                          <p:spTgt spid="54"/>
                                        </p:tgtEl>
                                        <p:attrNameLst>
                                          <p:attrName>ppt_x</p:attrName>
                                        </p:attrNameLst>
                                      </p:cBhvr>
                                      <p:tavLst>
                                        <p:tav tm="0">
                                          <p:val>
                                            <p:strVal val="#ppt_x"/>
                                          </p:val>
                                        </p:tav>
                                        <p:tav tm="100000">
                                          <p:val>
                                            <p:strVal val="#ppt_x"/>
                                          </p:val>
                                        </p:tav>
                                      </p:tavLst>
                                    </p:anim>
                                    <p:anim calcmode="lin" valueType="num">
                                      <p:cBhvr additive="base">
                                        <p:cTn id="74" dur="500" fill="hold"/>
                                        <p:tgtEl>
                                          <p:spTgt spid="54"/>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44"/>
                                        </p:tgtEl>
                                        <p:attrNameLst>
                                          <p:attrName>style.visibility</p:attrName>
                                        </p:attrNameLst>
                                      </p:cBhvr>
                                      <p:to>
                                        <p:strVal val="visible"/>
                                      </p:to>
                                    </p:set>
                                    <p:anim calcmode="lin" valueType="num">
                                      <p:cBhvr additive="base">
                                        <p:cTn id="79" dur="500" fill="hold"/>
                                        <p:tgtEl>
                                          <p:spTgt spid="44"/>
                                        </p:tgtEl>
                                        <p:attrNameLst>
                                          <p:attrName>ppt_x</p:attrName>
                                        </p:attrNameLst>
                                      </p:cBhvr>
                                      <p:tavLst>
                                        <p:tav tm="0">
                                          <p:val>
                                            <p:strVal val="#ppt_x"/>
                                          </p:val>
                                        </p:tav>
                                        <p:tav tm="100000">
                                          <p:val>
                                            <p:strVal val="#ppt_x"/>
                                          </p:val>
                                        </p:tav>
                                      </p:tavLst>
                                    </p:anim>
                                    <p:anim calcmode="lin" valueType="num">
                                      <p:cBhvr additive="base">
                                        <p:cTn id="80" dur="500" fill="hold"/>
                                        <p:tgtEl>
                                          <p:spTgt spid="44"/>
                                        </p:tgtEl>
                                        <p:attrNameLst>
                                          <p:attrName>ppt_y</p:attrName>
                                        </p:attrNameLst>
                                      </p:cBhvr>
                                      <p:tavLst>
                                        <p:tav tm="0">
                                          <p:val>
                                            <p:strVal val="1+#ppt_h/2"/>
                                          </p:val>
                                        </p:tav>
                                        <p:tav tm="100000">
                                          <p:val>
                                            <p:strVal val="#ppt_y"/>
                                          </p:val>
                                        </p:tav>
                                      </p:tavLst>
                                    </p:anim>
                                  </p:childTnLst>
                                </p:cTn>
                              </p:par>
                              <p:par>
                                <p:cTn id="81" presetID="2" presetClass="entr" presetSubtype="4" fill="hold" nodeType="withEffect">
                                  <p:stCondLst>
                                    <p:cond delay="0"/>
                                  </p:stCondLst>
                                  <p:childTnLst>
                                    <p:set>
                                      <p:cBhvr>
                                        <p:cTn id="82" dur="1" fill="hold">
                                          <p:stCondLst>
                                            <p:cond delay="0"/>
                                          </p:stCondLst>
                                        </p:cTn>
                                        <p:tgtEl>
                                          <p:spTgt spid="10"/>
                                        </p:tgtEl>
                                        <p:attrNameLst>
                                          <p:attrName>style.visibility</p:attrName>
                                        </p:attrNameLst>
                                      </p:cBhvr>
                                      <p:to>
                                        <p:strVal val="visible"/>
                                      </p:to>
                                    </p:set>
                                    <p:anim calcmode="lin" valueType="num">
                                      <p:cBhvr additive="base">
                                        <p:cTn id="83" dur="500" fill="hold"/>
                                        <p:tgtEl>
                                          <p:spTgt spid="10"/>
                                        </p:tgtEl>
                                        <p:attrNameLst>
                                          <p:attrName>ppt_x</p:attrName>
                                        </p:attrNameLst>
                                      </p:cBhvr>
                                      <p:tavLst>
                                        <p:tav tm="0">
                                          <p:val>
                                            <p:strVal val="#ppt_x"/>
                                          </p:val>
                                        </p:tav>
                                        <p:tav tm="100000">
                                          <p:val>
                                            <p:strVal val="#ppt_x"/>
                                          </p:val>
                                        </p:tav>
                                      </p:tavLst>
                                    </p:anim>
                                    <p:anim calcmode="lin" valueType="num">
                                      <p:cBhvr additive="base">
                                        <p:cTn id="84" dur="500" fill="hold"/>
                                        <p:tgtEl>
                                          <p:spTgt spid="10"/>
                                        </p:tgtEl>
                                        <p:attrNameLst>
                                          <p:attrName>ppt_y</p:attrName>
                                        </p:attrNameLst>
                                      </p:cBhvr>
                                      <p:tavLst>
                                        <p:tav tm="0">
                                          <p:val>
                                            <p:strVal val="1+#ppt_h/2"/>
                                          </p:val>
                                        </p:tav>
                                        <p:tav tm="100000">
                                          <p:val>
                                            <p:strVal val="#ppt_y"/>
                                          </p:val>
                                        </p:tav>
                                      </p:tavLst>
                                    </p:anim>
                                  </p:childTnLst>
                                </p:cTn>
                              </p:par>
                              <p:par>
                                <p:cTn id="85" presetID="2" presetClass="entr" presetSubtype="4" fill="hold" nodeType="with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additive="base">
                                        <p:cTn id="87" dur="500" fill="hold"/>
                                        <p:tgtEl>
                                          <p:spTgt spid="16"/>
                                        </p:tgtEl>
                                        <p:attrNameLst>
                                          <p:attrName>ppt_x</p:attrName>
                                        </p:attrNameLst>
                                      </p:cBhvr>
                                      <p:tavLst>
                                        <p:tav tm="0">
                                          <p:val>
                                            <p:strVal val="#ppt_x"/>
                                          </p:val>
                                        </p:tav>
                                        <p:tav tm="100000">
                                          <p:val>
                                            <p:strVal val="#ppt_x"/>
                                          </p:val>
                                        </p:tav>
                                      </p:tavLst>
                                    </p:anim>
                                    <p:anim calcmode="lin" valueType="num">
                                      <p:cBhvr additive="base">
                                        <p:cTn id="88" dur="500" fill="hold"/>
                                        <p:tgtEl>
                                          <p:spTgt spid="16"/>
                                        </p:tgtEl>
                                        <p:attrNameLst>
                                          <p:attrName>ppt_y</p:attrName>
                                        </p:attrNameLst>
                                      </p:cBhvr>
                                      <p:tavLst>
                                        <p:tav tm="0">
                                          <p:val>
                                            <p:strVal val="1+#ppt_h/2"/>
                                          </p:val>
                                        </p:tav>
                                        <p:tav tm="100000">
                                          <p:val>
                                            <p:strVal val="#ppt_y"/>
                                          </p:val>
                                        </p:tav>
                                      </p:tavLst>
                                    </p:anim>
                                  </p:childTnLst>
                                </p:cTn>
                              </p:par>
                              <p:par>
                                <p:cTn id="89" presetID="2" presetClass="entr" presetSubtype="4" fill="hold" nodeType="withEffect">
                                  <p:stCondLst>
                                    <p:cond delay="0"/>
                                  </p:stCondLst>
                                  <p:childTnLst>
                                    <p:set>
                                      <p:cBhvr>
                                        <p:cTn id="90" dur="1" fill="hold">
                                          <p:stCondLst>
                                            <p:cond delay="0"/>
                                          </p:stCondLst>
                                        </p:cTn>
                                        <p:tgtEl>
                                          <p:spTgt spid="21"/>
                                        </p:tgtEl>
                                        <p:attrNameLst>
                                          <p:attrName>style.visibility</p:attrName>
                                        </p:attrNameLst>
                                      </p:cBhvr>
                                      <p:to>
                                        <p:strVal val="visible"/>
                                      </p:to>
                                    </p:set>
                                    <p:anim calcmode="lin" valueType="num">
                                      <p:cBhvr additive="base">
                                        <p:cTn id="91" dur="500" fill="hold"/>
                                        <p:tgtEl>
                                          <p:spTgt spid="21"/>
                                        </p:tgtEl>
                                        <p:attrNameLst>
                                          <p:attrName>ppt_x</p:attrName>
                                        </p:attrNameLst>
                                      </p:cBhvr>
                                      <p:tavLst>
                                        <p:tav tm="0">
                                          <p:val>
                                            <p:strVal val="#ppt_x"/>
                                          </p:val>
                                        </p:tav>
                                        <p:tav tm="100000">
                                          <p:val>
                                            <p:strVal val="#ppt_x"/>
                                          </p:val>
                                        </p:tav>
                                      </p:tavLst>
                                    </p:anim>
                                    <p:anim calcmode="lin" valueType="num">
                                      <p:cBhvr additive="base">
                                        <p:cTn id="92" dur="500" fill="hold"/>
                                        <p:tgtEl>
                                          <p:spTgt spid="2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additive="base">
                                        <p:cTn id="95" dur="500" fill="hold"/>
                                        <p:tgtEl>
                                          <p:spTgt spid="50"/>
                                        </p:tgtEl>
                                        <p:attrNameLst>
                                          <p:attrName>ppt_x</p:attrName>
                                        </p:attrNameLst>
                                      </p:cBhvr>
                                      <p:tavLst>
                                        <p:tav tm="0">
                                          <p:val>
                                            <p:strVal val="#ppt_x"/>
                                          </p:val>
                                        </p:tav>
                                        <p:tav tm="100000">
                                          <p:val>
                                            <p:strVal val="#ppt_x"/>
                                          </p:val>
                                        </p:tav>
                                      </p:tavLst>
                                    </p:anim>
                                    <p:anim calcmode="lin" valueType="num">
                                      <p:cBhvr additive="base">
                                        <p:cTn id="96" dur="500" fill="hold"/>
                                        <p:tgtEl>
                                          <p:spTgt spid="50"/>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additive="base">
                                        <p:cTn id="99" dur="500" fill="hold"/>
                                        <p:tgtEl>
                                          <p:spTgt spid="52"/>
                                        </p:tgtEl>
                                        <p:attrNameLst>
                                          <p:attrName>ppt_x</p:attrName>
                                        </p:attrNameLst>
                                      </p:cBhvr>
                                      <p:tavLst>
                                        <p:tav tm="0">
                                          <p:val>
                                            <p:strVal val="#ppt_x"/>
                                          </p:val>
                                        </p:tav>
                                        <p:tav tm="100000">
                                          <p:val>
                                            <p:strVal val="#ppt_x"/>
                                          </p:val>
                                        </p:tav>
                                      </p:tavLst>
                                    </p:anim>
                                    <p:anim calcmode="lin" valueType="num">
                                      <p:cBhvr additive="base">
                                        <p:cTn id="100" dur="500" fill="hold"/>
                                        <p:tgtEl>
                                          <p:spTgt spid="52"/>
                                        </p:tgtEl>
                                        <p:attrNameLst>
                                          <p:attrName>ppt_y</p:attrName>
                                        </p:attrNameLst>
                                      </p:cBhvr>
                                      <p:tavLst>
                                        <p:tav tm="0">
                                          <p:val>
                                            <p:strVal val="1+#ppt_h/2"/>
                                          </p:val>
                                        </p:tav>
                                        <p:tav tm="100000">
                                          <p:val>
                                            <p:strVal val="#ppt_y"/>
                                          </p:val>
                                        </p:tav>
                                      </p:tavLst>
                                    </p:anim>
                                  </p:childTnLst>
                                </p:cTn>
                              </p:par>
                              <p:par>
                                <p:cTn id="101" presetID="2" presetClass="entr" presetSubtype="4" fill="hold" nodeType="with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additive="base">
                                        <p:cTn id="103" dur="500" fill="hold"/>
                                        <p:tgtEl>
                                          <p:spTgt spid="37"/>
                                        </p:tgtEl>
                                        <p:attrNameLst>
                                          <p:attrName>ppt_x</p:attrName>
                                        </p:attrNameLst>
                                      </p:cBhvr>
                                      <p:tavLst>
                                        <p:tav tm="0">
                                          <p:val>
                                            <p:strVal val="#ppt_x"/>
                                          </p:val>
                                        </p:tav>
                                        <p:tav tm="100000">
                                          <p:val>
                                            <p:strVal val="#ppt_x"/>
                                          </p:val>
                                        </p:tav>
                                      </p:tavLst>
                                    </p:anim>
                                    <p:anim calcmode="lin" valueType="num">
                                      <p:cBhvr additive="base">
                                        <p:cTn id="104" dur="500" fill="hold"/>
                                        <p:tgtEl>
                                          <p:spTgt spid="37"/>
                                        </p:tgtEl>
                                        <p:attrNameLst>
                                          <p:attrName>ppt_y</p:attrName>
                                        </p:attrNameLst>
                                      </p:cBhvr>
                                      <p:tavLst>
                                        <p:tav tm="0">
                                          <p:val>
                                            <p:strVal val="1+#ppt_h/2"/>
                                          </p:val>
                                        </p:tav>
                                        <p:tav tm="100000">
                                          <p:val>
                                            <p:strVal val="#ppt_y"/>
                                          </p:val>
                                        </p:tav>
                                      </p:tavLst>
                                    </p:anim>
                                  </p:childTnLst>
                                </p:cTn>
                              </p:par>
                              <p:par>
                                <p:cTn id="105" presetID="2" presetClass="entr" presetSubtype="4" fill="hold"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additive="base">
                                        <p:cTn id="107" dur="500" fill="hold"/>
                                        <p:tgtEl>
                                          <p:spTgt spid="38"/>
                                        </p:tgtEl>
                                        <p:attrNameLst>
                                          <p:attrName>ppt_x</p:attrName>
                                        </p:attrNameLst>
                                      </p:cBhvr>
                                      <p:tavLst>
                                        <p:tav tm="0">
                                          <p:val>
                                            <p:strVal val="#ppt_x"/>
                                          </p:val>
                                        </p:tav>
                                        <p:tav tm="100000">
                                          <p:val>
                                            <p:strVal val="#ppt_x"/>
                                          </p:val>
                                        </p:tav>
                                      </p:tavLst>
                                    </p:anim>
                                    <p:anim calcmode="lin" valueType="num">
                                      <p:cBhvr additive="base">
                                        <p:cTn id="108" dur="500" fill="hold"/>
                                        <p:tgtEl>
                                          <p:spTgt spid="38"/>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55"/>
                                        </p:tgtEl>
                                        <p:attrNameLst>
                                          <p:attrName>style.visibility</p:attrName>
                                        </p:attrNameLst>
                                      </p:cBhvr>
                                      <p:to>
                                        <p:strVal val="visible"/>
                                      </p:to>
                                    </p:set>
                                    <p:anim calcmode="lin" valueType="num">
                                      <p:cBhvr additive="base">
                                        <p:cTn id="111" dur="500" fill="hold"/>
                                        <p:tgtEl>
                                          <p:spTgt spid="55"/>
                                        </p:tgtEl>
                                        <p:attrNameLst>
                                          <p:attrName>ppt_x</p:attrName>
                                        </p:attrNameLst>
                                      </p:cBhvr>
                                      <p:tavLst>
                                        <p:tav tm="0">
                                          <p:val>
                                            <p:strVal val="#ppt_x"/>
                                          </p:val>
                                        </p:tav>
                                        <p:tav tm="100000">
                                          <p:val>
                                            <p:strVal val="#ppt_x"/>
                                          </p:val>
                                        </p:tav>
                                      </p:tavLst>
                                    </p:anim>
                                    <p:anim calcmode="lin" valueType="num">
                                      <p:cBhvr additive="base">
                                        <p:cTn id="112" dur="500" fill="hold"/>
                                        <p:tgtEl>
                                          <p:spTgt spid="55"/>
                                        </p:tgtEl>
                                        <p:attrNameLst>
                                          <p:attrName>ppt_y</p:attrName>
                                        </p:attrNameLst>
                                      </p:cBhvr>
                                      <p:tavLst>
                                        <p:tav tm="0">
                                          <p:val>
                                            <p:strVal val="1+#ppt_h/2"/>
                                          </p:val>
                                        </p:tav>
                                        <p:tav tm="100000">
                                          <p:val>
                                            <p:strVal val="#ppt_y"/>
                                          </p:val>
                                        </p:tav>
                                      </p:tavLst>
                                    </p:anim>
                                  </p:childTnLst>
                                </p:cTn>
                              </p:par>
                            </p:childTnLst>
                          </p:cTn>
                        </p:par>
                      </p:childTnLst>
                    </p:cTn>
                  </p:par>
                  <p:par>
                    <p:cTn id="113" fill="hold">
                      <p:stCondLst>
                        <p:cond delay="indefinite"/>
                      </p:stCondLst>
                      <p:childTnLst>
                        <p:par>
                          <p:cTn id="114" fill="hold">
                            <p:stCondLst>
                              <p:cond delay="0"/>
                            </p:stCondLst>
                            <p:childTnLst>
                              <p:par>
                                <p:cTn id="115" presetID="2" presetClass="entr" presetSubtype="4" fill="hold" grpId="0" nodeType="clickEffect">
                                  <p:stCondLst>
                                    <p:cond delay="0"/>
                                  </p:stCondLst>
                                  <p:childTnLst>
                                    <p:set>
                                      <p:cBhvr>
                                        <p:cTn id="116" dur="1" fill="hold">
                                          <p:stCondLst>
                                            <p:cond delay="0"/>
                                          </p:stCondLst>
                                        </p:cTn>
                                        <p:tgtEl>
                                          <p:spTgt spid="45"/>
                                        </p:tgtEl>
                                        <p:attrNameLst>
                                          <p:attrName>style.visibility</p:attrName>
                                        </p:attrNameLst>
                                      </p:cBhvr>
                                      <p:to>
                                        <p:strVal val="visible"/>
                                      </p:to>
                                    </p:set>
                                    <p:anim calcmode="lin" valueType="num">
                                      <p:cBhvr additive="base">
                                        <p:cTn id="117" dur="500" fill="hold"/>
                                        <p:tgtEl>
                                          <p:spTgt spid="45"/>
                                        </p:tgtEl>
                                        <p:attrNameLst>
                                          <p:attrName>ppt_x</p:attrName>
                                        </p:attrNameLst>
                                      </p:cBhvr>
                                      <p:tavLst>
                                        <p:tav tm="0">
                                          <p:val>
                                            <p:strVal val="#ppt_x"/>
                                          </p:val>
                                        </p:tav>
                                        <p:tav tm="100000">
                                          <p:val>
                                            <p:strVal val="#ppt_x"/>
                                          </p:val>
                                        </p:tav>
                                      </p:tavLst>
                                    </p:anim>
                                    <p:anim calcmode="lin" valueType="num">
                                      <p:cBhvr additive="base">
                                        <p:cTn id="118" dur="500" fill="hold"/>
                                        <p:tgtEl>
                                          <p:spTgt spid="45"/>
                                        </p:tgtEl>
                                        <p:attrNameLst>
                                          <p:attrName>ppt_y</p:attrName>
                                        </p:attrNameLst>
                                      </p:cBhvr>
                                      <p:tavLst>
                                        <p:tav tm="0">
                                          <p:val>
                                            <p:strVal val="1+#ppt_h/2"/>
                                          </p:val>
                                        </p:tav>
                                        <p:tav tm="100000">
                                          <p:val>
                                            <p:strVal val="#ppt_y"/>
                                          </p:val>
                                        </p:tav>
                                      </p:tavLst>
                                    </p:anim>
                                  </p:childTnLst>
                                </p:cTn>
                              </p:par>
                              <p:par>
                                <p:cTn id="119" presetID="2" presetClass="entr" presetSubtype="4" fill="hold" nodeType="withEffect">
                                  <p:stCondLst>
                                    <p:cond delay="0"/>
                                  </p:stCondLst>
                                  <p:childTnLst>
                                    <p:set>
                                      <p:cBhvr>
                                        <p:cTn id="120" dur="1" fill="hold">
                                          <p:stCondLst>
                                            <p:cond delay="0"/>
                                          </p:stCondLst>
                                        </p:cTn>
                                        <p:tgtEl>
                                          <p:spTgt spid="22"/>
                                        </p:tgtEl>
                                        <p:attrNameLst>
                                          <p:attrName>style.visibility</p:attrName>
                                        </p:attrNameLst>
                                      </p:cBhvr>
                                      <p:to>
                                        <p:strVal val="visible"/>
                                      </p:to>
                                    </p:set>
                                    <p:anim calcmode="lin" valueType="num">
                                      <p:cBhvr additive="base">
                                        <p:cTn id="121" dur="500" fill="hold"/>
                                        <p:tgtEl>
                                          <p:spTgt spid="22"/>
                                        </p:tgtEl>
                                        <p:attrNameLst>
                                          <p:attrName>ppt_x</p:attrName>
                                        </p:attrNameLst>
                                      </p:cBhvr>
                                      <p:tavLst>
                                        <p:tav tm="0">
                                          <p:val>
                                            <p:strVal val="#ppt_x"/>
                                          </p:val>
                                        </p:tav>
                                        <p:tav tm="100000">
                                          <p:val>
                                            <p:strVal val="#ppt_x"/>
                                          </p:val>
                                        </p:tav>
                                      </p:tavLst>
                                    </p:anim>
                                    <p:anim calcmode="lin" valueType="num">
                                      <p:cBhvr additive="base">
                                        <p:cTn id="122" dur="500" fill="hold"/>
                                        <p:tgtEl>
                                          <p:spTgt spid="22"/>
                                        </p:tgtEl>
                                        <p:attrNameLst>
                                          <p:attrName>ppt_y</p:attrName>
                                        </p:attrNameLst>
                                      </p:cBhvr>
                                      <p:tavLst>
                                        <p:tav tm="0">
                                          <p:val>
                                            <p:strVal val="1+#ppt_h/2"/>
                                          </p:val>
                                        </p:tav>
                                        <p:tav tm="100000">
                                          <p:val>
                                            <p:strVal val="#ppt_y"/>
                                          </p:val>
                                        </p:tav>
                                      </p:tavLst>
                                    </p:anim>
                                  </p:childTnLst>
                                </p:cTn>
                              </p:par>
                              <p:par>
                                <p:cTn id="123" presetID="2" presetClass="entr" presetSubtype="4" fill="hold" nodeType="withEffect">
                                  <p:stCondLst>
                                    <p:cond delay="0"/>
                                  </p:stCondLst>
                                  <p:childTnLst>
                                    <p:set>
                                      <p:cBhvr>
                                        <p:cTn id="124" dur="1" fill="hold">
                                          <p:stCondLst>
                                            <p:cond delay="0"/>
                                          </p:stCondLst>
                                        </p:cTn>
                                        <p:tgtEl>
                                          <p:spTgt spid="23"/>
                                        </p:tgtEl>
                                        <p:attrNameLst>
                                          <p:attrName>style.visibility</p:attrName>
                                        </p:attrNameLst>
                                      </p:cBhvr>
                                      <p:to>
                                        <p:strVal val="visible"/>
                                      </p:to>
                                    </p:set>
                                    <p:anim calcmode="lin" valueType="num">
                                      <p:cBhvr additive="base">
                                        <p:cTn id="125" dur="500" fill="hold"/>
                                        <p:tgtEl>
                                          <p:spTgt spid="23"/>
                                        </p:tgtEl>
                                        <p:attrNameLst>
                                          <p:attrName>ppt_x</p:attrName>
                                        </p:attrNameLst>
                                      </p:cBhvr>
                                      <p:tavLst>
                                        <p:tav tm="0">
                                          <p:val>
                                            <p:strVal val="#ppt_x"/>
                                          </p:val>
                                        </p:tav>
                                        <p:tav tm="100000">
                                          <p:val>
                                            <p:strVal val="#ppt_x"/>
                                          </p:val>
                                        </p:tav>
                                      </p:tavLst>
                                    </p:anim>
                                    <p:anim calcmode="lin" valueType="num">
                                      <p:cBhvr additive="base">
                                        <p:cTn id="126" dur="500" fill="hold"/>
                                        <p:tgtEl>
                                          <p:spTgt spid="23"/>
                                        </p:tgtEl>
                                        <p:attrNameLst>
                                          <p:attrName>ppt_y</p:attrName>
                                        </p:attrNameLst>
                                      </p:cBhvr>
                                      <p:tavLst>
                                        <p:tav tm="0">
                                          <p:val>
                                            <p:strVal val="1+#ppt_h/2"/>
                                          </p:val>
                                        </p:tav>
                                        <p:tav tm="100000">
                                          <p:val>
                                            <p:strVal val="#ppt_y"/>
                                          </p:val>
                                        </p:tav>
                                      </p:tavLst>
                                    </p:anim>
                                  </p:childTnLst>
                                </p:cTn>
                              </p:par>
                              <p:par>
                                <p:cTn id="127" presetID="2" presetClass="entr" presetSubtype="4" fill="hold" nodeType="withEffect">
                                  <p:stCondLst>
                                    <p:cond delay="0"/>
                                  </p:stCondLst>
                                  <p:childTnLst>
                                    <p:set>
                                      <p:cBhvr>
                                        <p:cTn id="128" dur="1" fill="hold">
                                          <p:stCondLst>
                                            <p:cond delay="0"/>
                                          </p:stCondLst>
                                        </p:cTn>
                                        <p:tgtEl>
                                          <p:spTgt spid="24"/>
                                        </p:tgtEl>
                                        <p:attrNameLst>
                                          <p:attrName>style.visibility</p:attrName>
                                        </p:attrNameLst>
                                      </p:cBhvr>
                                      <p:to>
                                        <p:strVal val="visible"/>
                                      </p:to>
                                    </p:set>
                                    <p:anim calcmode="lin" valueType="num">
                                      <p:cBhvr additive="base">
                                        <p:cTn id="129" dur="500" fill="hold"/>
                                        <p:tgtEl>
                                          <p:spTgt spid="24"/>
                                        </p:tgtEl>
                                        <p:attrNameLst>
                                          <p:attrName>ppt_x</p:attrName>
                                        </p:attrNameLst>
                                      </p:cBhvr>
                                      <p:tavLst>
                                        <p:tav tm="0">
                                          <p:val>
                                            <p:strVal val="#ppt_x"/>
                                          </p:val>
                                        </p:tav>
                                        <p:tav tm="100000">
                                          <p:val>
                                            <p:strVal val="#ppt_x"/>
                                          </p:val>
                                        </p:tav>
                                      </p:tavLst>
                                    </p:anim>
                                    <p:anim calcmode="lin" valueType="num">
                                      <p:cBhvr additive="base">
                                        <p:cTn id="130" dur="500" fill="hold"/>
                                        <p:tgtEl>
                                          <p:spTgt spid="24"/>
                                        </p:tgtEl>
                                        <p:attrNameLst>
                                          <p:attrName>ppt_y</p:attrName>
                                        </p:attrNameLst>
                                      </p:cBhvr>
                                      <p:tavLst>
                                        <p:tav tm="0">
                                          <p:val>
                                            <p:strVal val="1+#ppt_h/2"/>
                                          </p:val>
                                        </p:tav>
                                        <p:tav tm="100000">
                                          <p:val>
                                            <p:strVal val="#ppt_y"/>
                                          </p:val>
                                        </p:tav>
                                      </p:tavLst>
                                    </p:anim>
                                  </p:childTnLst>
                                </p:cTn>
                              </p:par>
                              <p:par>
                                <p:cTn id="131" presetID="2" presetClass="entr" presetSubtype="4" fill="hold" grpId="0" nodeType="withEffect">
                                  <p:stCondLst>
                                    <p:cond delay="0"/>
                                  </p:stCondLst>
                                  <p:childTnLst>
                                    <p:set>
                                      <p:cBhvr>
                                        <p:cTn id="132" dur="1" fill="hold">
                                          <p:stCondLst>
                                            <p:cond delay="0"/>
                                          </p:stCondLst>
                                        </p:cTn>
                                        <p:tgtEl>
                                          <p:spTgt spid="51"/>
                                        </p:tgtEl>
                                        <p:attrNameLst>
                                          <p:attrName>style.visibility</p:attrName>
                                        </p:attrNameLst>
                                      </p:cBhvr>
                                      <p:to>
                                        <p:strVal val="visible"/>
                                      </p:to>
                                    </p:set>
                                    <p:anim calcmode="lin" valueType="num">
                                      <p:cBhvr additive="base">
                                        <p:cTn id="133" dur="500" fill="hold"/>
                                        <p:tgtEl>
                                          <p:spTgt spid="51"/>
                                        </p:tgtEl>
                                        <p:attrNameLst>
                                          <p:attrName>ppt_x</p:attrName>
                                        </p:attrNameLst>
                                      </p:cBhvr>
                                      <p:tavLst>
                                        <p:tav tm="0">
                                          <p:val>
                                            <p:strVal val="#ppt_x"/>
                                          </p:val>
                                        </p:tav>
                                        <p:tav tm="100000">
                                          <p:val>
                                            <p:strVal val="#ppt_x"/>
                                          </p:val>
                                        </p:tav>
                                      </p:tavLst>
                                    </p:anim>
                                    <p:anim calcmode="lin" valueType="num">
                                      <p:cBhvr additive="base">
                                        <p:cTn id="134" dur="500" fill="hold"/>
                                        <p:tgtEl>
                                          <p:spTgt spid="51"/>
                                        </p:tgtEl>
                                        <p:attrNameLst>
                                          <p:attrName>ppt_y</p:attrName>
                                        </p:attrNameLst>
                                      </p:cBhvr>
                                      <p:tavLst>
                                        <p:tav tm="0">
                                          <p:val>
                                            <p:strVal val="1+#ppt_h/2"/>
                                          </p:val>
                                        </p:tav>
                                        <p:tav tm="100000">
                                          <p:val>
                                            <p:strVal val="#ppt_y"/>
                                          </p:val>
                                        </p:tav>
                                      </p:tavLst>
                                    </p:anim>
                                  </p:childTnLst>
                                </p:cTn>
                              </p:par>
                              <p:par>
                                <p:cTn id="135" presetID="2" presetClass="entr" presetSubtype="4" fill="hold" grpId="0" nodeType="withEffect">
                                  <p:stCondLst>
                                    <p:cond delay="0"/>
                                  </p:stCondLst>
                                  <p:childTnLst>
                                    <p:set>
                                      <p:cBhvr>
                                        <p:cTn id="136" dur="1" fill="hold">
                                          <p:stCondLst>
                                            <p:cond delay="0"/>
                                          </p:stCondLst>
                                        </p:cTn>
                                        <p:tgtEl>
                                          <p:spTgt spid="56"/>
                                        </p:tgtEl>
                                        <p:attrNameLst>
                                          <p:attrName>style.visibility</p:attrName>
                                        </p:attrNameLst>
                                      </p:cBhvr>
                                      <p:to>
                                        <p:strVal val="visible"/>
                                      </p:to>
                                    </p:set>
                                    <p:anim calcmode="lin" valueType="num">
                                      <p:cBhvr additive="base">
                                        <p:cTn id="137" dur="500" fill="hold"/>
                                        <p:tgtEl>
                                          <p:spTgt spid="56"/>
                                        </p:tgtEl>
                                        <p:attrNameLst>
                                          <p:attrName>ppt_x</p:attrName>
                                        </p:attrNameLst>
                                      </p:cBhvr>
                                      <p:tavLst>
                                        <p:tav tm="0">
                                          <p:val>
                                            <p:strVal val="#ppt_x"/>
                                          </p:val>
                                        </p:tav>
                                        <p:tav tm="100000">
                                          <p:val>
                                            <p:strVal val="#ppt_x"/>
                                          </p:val>
                                        </p:tav>
                                      </p:tavLst>
                                    </p:anim>
                                    <p:anim calcmode="lin" valueType="num">
                                      <p:cBhvr additive="base">
                                        <p:cTn id="138" dur="500" fill="hold"/>
                                        <p:tgtEl>
                                          <p:spTgt spid="56"/>
                                        </p:tgtEl>
                                        <p:attrNameLst>
                                          <p:attrName>ppt_y</p:attrName>
                                        </p:attrNameLst>
                                      </p:cBhvr>
                                      <p:tavLst>
                                        <p:tav tm="0">
                                          <p:val>
                                            <p:strVal val="1+#ppt_h/2"/>
                                          </p:val>
                                        </p:tav>
                                        <p:tav tm="100000">
                                          <p:val>
                                            <p:strVal val="#ppt_y"/>
                                          </p:val>
                                        </p:tav>
                                      </p:tavLst>
                                    </p:anim>
                                  </p:childTnLst>
                                </p:cTn>
                              </p:par>
                              <p:par>
                                <p:cTn id="139" presetID="2" presetClass="entr" presetSubtype="4" fill="hold" nodeType="withEffect">
                                  <p:stCondLst>
                                    <p:cond delay="0"/>
                                  </p:stCondLst>
                                  <p:childTnLst>
                                    <p:set>
                                      <p:cBhvr>
                                        <p:cTn id="140" dur="1" fill="hold">
                                          <p:stCondLst>
                                            <p:cond delay="0"/>
                                          </p:stCondLst>
                                        </p:cTn>
                                        <p:tgtEl>
                                          <p:spTgt spid="40"/>
                                        </p:tgtEl>
                                        <p:attrNameLst>
                                          <p:attrName>style.visibility</p:attrName>
                                        </p:attrNameLst>
                                      </p:cBhvr>
                                      <p:to>
                                        <p:strVal val="visible"/>
                                      </p:to>
                                    </p:set>
                                    <p:anim calcmode="lin" valueType="num">
                                      <p:cBhvr additive="base">
                                        <p:cTn id="141" dur="500" fill="hold"/>
                                        <p:tgtEl>
                                          <p:spTgt spid="40"/>
                                        </p:tgtEl>
                                        <p:attrNameLst>
                                          <p:attrName>ppt_x</p:attrName>
                                        </p:attrNameLst>
                                      </p:cBhvr>
                                      <p:tavLst>
                                        <p:tav tm="0">
                                          <p:val>
                                            <p:strVal val="#ppt_x"/>
                                          </p:val>
                                        </p:tav>
                                        <p:tav tm="100000">
                                          <p:val>
                                            <p:strVal val="#ppt_x"/>
                                          </p:val>
                                        </p:tav>
                                      </p:tavLst>
                                    </p:anim>
                                    <p:anim calcmode="lin" valueType="num">
                                      <p:cBhvr additive="base">
                                        <p:cTn id="142"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43" grpId="0"/>
      <p:bldP spid="44" grpId="0"/>
      <p:bldP spid="45" grpId="0"/>
      <p:bldP spid="46" grpId="0"/>
      <p:bldP spid="47" grpId="0"/>
      <p:bldP spid="48" grpId="0"/>
      <p:bldP spid="49" grpId="0"/>
      <p:bldP spid="50" grpId="0"/>
      <p:bldP spid="51" grpId="0"/>
      <p:bldP spid="52" grpId="0"/>
      <p:bldP spid="53" grpId="0"/>
      <p:bldP spid="54" grpId="0"/>
      <p:bldP spid="55" grpId="0"/>
      <p:bldP spid="5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Metin kutusu 10"/>
          <p:cNvSpPr txBox="1"/>
          <p:nvPr/>
        </p:nvSpPr>
        <p:spPr>
          <a:xfrm>
            <a:off x="186017" y="2798200"/>
            <a:ext cx="1995055" cy="1631216"/>
          </a:xfrm>
          <a:prstGeom prst="rect">
            <a:avLst/>
          </a:prstGeom>
          <a:noFill/>
        </p:spPr>
        <p:txBody>
          <a:bodyPr wrap="square" rtlCol="0">
            <a:spAutoFit/>
          </a:bodyPr>
          <a:lstStyle/>
          <a:p>
            <a:pPr algn="ctr"/>
            <a:r>
              <a:rPr lang="tr-TR" sz="2000" dirty="0">
                <a:solidFill>
                  <a:srgbClr val="1B6D6B"/>
                </a:solidFill>
                <a:latin typeface="Arial Black" panose="020B0A04020102020204" pitchFamily="34" charset="0"/>
              </a:rPr>
              <a:t>AYT PUAN TÜRLERİNE PUAN GETİREN TESTLER?</a:t>
            </a:r>
          </a:p>
        </p:txBody>
      </p:sp>
      <p:pic>
        <p:nvPicPr>
          <p:cNvPr id="28" name="Resim 27"/>
          <p:cNvPicPr>
            <a:picLocks noChangeAspect="1"/>
          </p:cNvPicPr>
          <p:nvPr/>
        </p:nvPicPr>
        <p:blipFill>
          <a:blip r:embed="rId2"/>
          <a:stretch>
            <a:fillRect/>
          </a:stretch>
        </p:blipFill>
        <p:spPr>
          <a:xfrm>
            <a:off x="2702833" y="1823253"/>
            <a:ext cx="3441479" cy="3441479"/>
          </a:xfrm>
          <a:prstGeom prst="rect">
            <a:avLst/>
          </a:prstGeom>
        </p:spPr>
      </p:pic>
      <p:pic>
        <p:nvPicPr>
          <p:cNvPr id="29" name="Resim 28"/>
          <p:cNvPicPr>
            <a:picLocks noChangeAspect="1"/>
          </p:cNvPicPr>
          <p:nvPr/>
        </p:nvPicPr>
        <p:blipFill>
          <a:blip r:embed="rId3"/>
          <a:stretch>
            <a:fillRect/>
          </a:stretch>
        </p:blipFill>
        <p:spPr>
          <a:xfrm>
            <a:off x="5698299" y="1823253"/>
            <a:ext cx="3422879" cy="3441479"/>
          </a:xfrm>
          <a:prstGeom prst="rect">
            <a:avLst/>
          </a:prstGeom>
        </p:spPr>
      </p:pic>
      <p:pic>
        <p:nvPicPr>
          <p:cNvPr id="30" name="Resim 29"/>
          <p:cNvPicPr>
            <a:picLocks noChangeAspect="1"/>
          </p:cNvPicPr>
          <p:nvPr/>
        </p:nvPicPr>
        <p:blipFill>
          <a:blip r:embed="rId4"/>
          <a:stretch>
            <a:fillRect/>
          </a:stretch>
        </p:blipFill>
        <p:spPr>
          <a:xfrm>
            <a:off x="8691708" y="1823247"/>
            <a:ext cx="2883403" cy="3441481"/>
          </a:xfrm>
          <a:prstGeom prst="rect">
            <a:avLst/>
          </a:prstGeom>
        </p:spPr>
      </p:pic>
      <p:pic>
        <p:nvPicPr>
          <p:cNvPr id="31" name="Resim 30"/>
          <p:cNvPicPr>
            <a:picLocks noChangeAspect="1"/>
          </p:cNvPicPr>
          <p:nvPr/>
        </p:nvPicPr>
        <p:blipFill>
          <a:blip r:embed="rId5"/>
          <a:stretch>
            <a:fillRect/>
          </a:stretch>
        </p:blipFill>
        <p:spPr>
          <a:xfrm>
            <a:off x="3757035" y="4011377"/>
            <a:ext cx="887060" cy="836079"/>
          </a:xfrm>
          <a:prstGeom prst="rect">
            <a:avLst/>
          </a:prstGeom>
        </p:spPr>
      </p:pic>
      <p:pic>
        <p:nvPicPr>
          <p:cNvPr id="58" name="Resim 57"/>
          <p:cNvPicPr>
            <a:picLocks noChangeAspect="1"/>
          </p:cNvPicPr>
          <p:nvPr/>
        </p:nvPicPr>
        <p:blipFill>
          <a:blip r:embed="rId5"/>
          <a:stretch>
            <a:fillRect/>
          </a:stretch>
        </p:blipFill>
        <p:spPr>
          <a:xfrm>
            <a:off x="6927747" y="4011377"/>
            <a:ext cx="887060" cy="836079"/>
          </a:xfrm>
          <a:prstGeom prst="rect">
            <a:avLst/>
          </a:prstGeom>
        </p:spPr>
      </p:pic>
      <p:pic>
        <p:nvPicPr>
          <p:cNvPr id="59" name="Resim 58"/>
          <p:cNvPicPr>
            <a:picLocks noChangeAspect="1"/>
          </p:cNvPicPr>
          <p:nvPr/>
        </p:nvPicPr>
        <p:blipFill>
          <a:blip r:embed="rId5"/>
          <a:stretch>
            <a:fillRect/>
          </a:stretch>
        </p:blipFill>
        <p:spPr>
          <a:xfrm>
            <a:off x="9904614" y="4011377"/>
            <a:ext cx="887060" cy="836079"/>
          </a:xfrm>
          <a:prstGeom prst="rect">
            <a:avLst/>
          </a:prstGeom>
        </p:spPr>
      </p:pic>
      <p:sp>
        <p:nvSpPr>
          <p:cNvPr id="60" name="Metin kutusu 59"/>
          <p:cNvSpPr txBox="1"/>
          <p:nvPr/>
        </p:nvSpPr>
        <p:spPr>
          <a:xfrm>
            <a:off x="2971800" y="2829480"/>
            <a:ext cx="2313709" cy="1323439"/>
          </a:xfrm>
          <a:prstGeom prst="rect">
            <a:avLst/>
          </a:prstGeom>
          <a:noFill/>
        </p:spPr>
        <p:txBody>
          <a:bodyPr wrap="square" rtlCol="0">
            <a:spAutoFit/>
          </a:bodyPr>
          <a:lstStyle/>
          <a:p>
            <a:pPr algn="ctr"/>
            <a:r>
              <a:rPr lang="tr-TR" sz="2000" b="1" dirty="0">
                <a:solidFill>
                  <a:srgbClr val="1B6D6B"/>
                </a:solidFill>
              </a:rPr>
              <a:t>TOPLAM 120 SORU 165 DAKİKA</a:t>
            </a:r>
          </a:p>
          <a:p>
            <a:pPr algn="ctr"/>
            <a:endParaRPr lang="tr-TR" sz="2000" dirty="0">
              <a:solidFill>
                <a:srgbClr val="1B6D6B"/>
              </a:solidFill>
            </a:endParaRPr>
          </a:p>
        </p:txBody>
      </p:sp>
      <p:sp>
        <p:nvSpPr>
          <p:cNvPr id="61" name="Metin kutusu 60"/>
          <p:cNvSpPr txBox="1"/>
          <p:nvPr/>
        </p:nvSpPr>
        <p:spPr>
          <a:xfrm>
            <a:off x="2971800" y="2033979"/>
            <a:ext cx="2313709" cy="584775"/>
          </a:xfrm>
          <a:prstGeom prst="rect">
            <a:avLst/>
          </a:prstGeom>
          <a:noFill/>
        </p:spPr>
        <p:txBody>
          <a:bodyPr wrap="square" rtlCol="0">
            <a:spAutoFit/>
          </a:bodyPr>
          <a:lstStyle/>
          <a:p>
            <a:pPr algn="ctr"/>
            <a:r>
              <a:rPr lang="tr-TR" sz="3200" b="1" dirty="0">
                <a:solidFill>
                  <a:srgbClr val="1B6D6B"/>
                </a:solidFill>
                <a:effectLst>
                  <a:outerShdw blurRad="38100" dist="38100" dir="2700000" algn="tl">
                    <a:srgbClr val="000000">
                      <a:alpha val="43137"/>
                    </a:srgbClr>
                  </a:outerShdw>
                </a:effectLst>
              </a:rPr>
              <a:t>TYT</a:t>
            </a:r>
            <a:endParaRPr lang="tr-TR" sz="3200" dirty="0">
              <a:solidFill>
                <a:srgbClr val="1B6D6B"/>
              </a:solidFill>
              <a:effectLst>
                <a:outerShdw blurRad="38100" dist="38100" dir="2700000" algn="tl">
                  <a:srgbClr val="000000">
                    <a:alpha val="43137"/>
                  </a:srgbClr>
                </a:outerShdw>
              </a:effectLst>
            </a:endParaRPr>
          </a:p>
        </p:txBody>
      </p:sp>
      <p:sp>
        <p:nvSpPr>
          <p:cNvPr id="62" name="Metin kutusu 61"/>
          <p:cNvSpPr txBox="1"/>
          <p:nvPr/>
        </p:nvSpPr>
        <p:spPr>
          <a:xfrm>
            <a:off x="5893083" y="2033979"/>
            <a:ext cx="2313709" cy="584775"/>
          </a:xfrm>
          <a:prstGeom prst="rect">
            <a:avLst/>
          </a:prstGeom>
          <a:noFill/>
        </p:spPr>
        <p:txBody>
          <a:bodyPr wrap="square" rtlCol="0">
            <a:spAutoFit/>
          </a:bodyPr>
          <a:lstStyle/>
          <a:p>
            <a:pPr algn="ctr"/>
            <a:r>
              <a:rPr lang="tr-TR" sz="3200" b="1" dirty="0">
                <a:solidFill>
                  <a:srgbClr val="1B6D6B"/>
                </a:solidFill>
                <a:effectLst>
                  <a:outerShdw blurRad="38100" dist="38100" dir="2700000" algn="tl">
                    <a:srgbClr val="000000">
                      <a:alpha val="43137"/>
                    </a:srgbClr>
                  </a:outerShdw>
                </a:effectLst>
              </a:rPr>
              <a:t>AYT</a:t>
            </a:r>
            <a:endParaRPr lang="tr-TR" sz="3200" dirty="0">
              <a:solidFill>
                <a:srgbClr val="1B6D6B"/>
              </a:solidFill>
              <a:effectLst>
                <a:outerShdw blurRad="38100" dist="38100" dir="2700000" algn="tl">
                  <a:srgbClr val="000000">
                    <a:alpha val="43137"/>
                  </a:srgbClr>
                </a:outerShdw>
              </a:effectLst>
            </a:endParaRPr>
          </a:p>
        </p:txBody>
      </p:sp>
      <p:sp>
        <p:nvSpPr>
          <p:cNvPr id="63" name="Metin kutusu 62"/>
          <p:cNvSpPr txBox="1"/>
          <p:nvPr/>
        </p:nvSpPr>
        <p:spPr>
          <a:xfrm>
            <a:off x="8976552" y="2033979"/>
            <a:ext cx="2313709" cy="584775"/>
          </a:xfrm>
          <a:prstGeom prst="rect">
            <a:avLst/>
          </a:prstGeom>
          <a:noFill/>
        </p:spPr>
        <p:txBody>
          <a:bodyPr wrap="square" rtlCol="0">
            <a:spAutoFit/>
          </a:bodyPr>
          <a:lstStyle/>
          <a:p>
            <a:pPr algn="ctr"/>
            <a:r>
              <a:rPr lang="tr-TR" sz="3200" b="1" dirty="0">
                <a:solidFill>
                  <a:srgbClr val="1B6D6B"/>
                </a:solidFill>
                <a:effectLst>
                  <a:outerShdw blurRad="38100" dist="38100" dir="2700000" algn="tl">
                    <a:srgbClr val="000000">
                      <a:alpha val="43137"/>
                    </a:srgbClr>
                  </a:outerShdw>
                </a:effectLst>
              </a:rPr>
              <a:t>DİL</a:t>
            </a:r>
            <a:endParaRPr lang="tr-TR" sz="3200" dirty="0">
              <a:solidFill>
                <a:srgbClr val="1B6D6B"/>
              </a:solidFill>
              <a:effectLst>
                <a:outerShdw blurRad="38100" dist="38100" dir="2700000" algn="tl">
                  <a:srgbClr val="000000">
                    <a:alpha val="43137"/>
                  </a:srgbClr>
                </a:outerShdw>
              </a:effectLst>
            </a:endParaRPr>
          </a:p>
        </p:txBody>
      </p:sp>
      <p:sp>
        <p:nvSpPr>
          <p:cNvPr id="64" name="Metin kutusu 63"/>
          <p:cNvSpPr txBox="1"/>
          <p:nvPr/>
        </p:nvSpPr>
        <p:spPr>
          <a:xfrm>
            <a:off x="6113361" y="2834763"/>
            <a:ext cx="2069408" cy="1200329"/>
          </a:xfrm>
          <a:prstGeom prst="rect">
            <a:avLst/>
          </a:prstGeom>
          <a:noFill/>
        </p:spPr>
        <p:txBody>
          <a:bodyPr wrap="square" rtlCol="0">
            <a:spAutoFit/>
          </a:bodyPr>
          <a:lstStyle/>
          <a:p>
            <a:pPr algn="ctr"/>
            <a:r>
              <a:rPr lang="tr-TR" b="1" dirty="0">
                <a:solidFill>
                  <a:srgbClr val="1B6D6B"/>
                </a:solidFill>
              </a:rPr>
              <a:t>TOPLAM 160 SORU 180 DAKİKA</a:t>
            </a:r>
          </a:p>
          <a:p>
            <a:endParaRPr lang="tr-TR" dirty="0">
              <a:solidFill>
                <a:srgbClr val="1B6D6B"/>
              </a:solidFill>
            </a:endParaRPr>
          </a:p>
        </p:txBody>
      </p:sp>
      <p:sp>
        <p:nvSpPr>
          <p:cNvPr id="66" name="Metin kutusu 65"/>
          <p:cNvSpPr txBox="1"/>
          <p:nvPr/>
        </p:nvSpPr>
        <p:spPr>
          <a:xfrm>
            <a:off x="9440273" y="2789195"/>
            <a:ext cx="1898445" cy="923330"/>
          </a:xfrm>
          <a:prstGeom prst="rect">
            <a:avLst/>
          </a:prstGeom>
          <a:noFill/>
        </p:spPr>
        <p:txBody>
          <a:bodyPr wrap="square" rtlCol="0">
            <a:spAutoFit/>
          </a:bodyPr>
          <a:lstStyle/>
          <a:p>
            <a:pPr algn="ctr"/>
            <a:r>
              <a:rPr lang="tr-TR" b="1" dirty="0">
                <a:solidFill>
                  <a:srgbClr val="1B6D6B"/>
                </a:solidFill>
              </a:rPr>
              <a:t>TOPLAM 80 SORU 120 DAKİKA </a:t>
            </a:r>
            <a:endParaRPr lang="tr-TR" dirty="0">
              <a:solidFill>
                <a:srgbClr val="1B6D6B"/>
              </a:solidFill>
            </a:endParaRPr>
          </a:p>
        </p:txBody>
      </p:sp>
    </p:spTree>
    <p:extLst>
      <p:ext uri="{BB962C8B-B14F-4D97-AF65-F5344CB8AC3E}">
        <p14:creationId xmlns:p14="http://schemas.microsoft.com/office/powerpoint/2010/main" val="2964281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grpId="0" nodeType="withEffect">
                                  <p:stCondLst>
                                    <p:cond delay="0"/>
                                  </p:stCondLst>
                                  <p:childTnLst>
                                    <p:animMotion origin="layout" path="M 4.79167E-6 -1.85185E-6 L 4.79167E-6 0.00023 C 0.00273 0.00533 0.0052 0.01088 0.00807 0.01597 C 0.00937 0.01852 0.01106 0.01991 0.01263 0.02199 C 0.01341 0.02338 0.01406 0.025 0.01484 0.02616 C 0.01705 0.02963 0.01953 0.03264 0.02174 0.03634 C 0.02304 0.03866 0.02369 0.04213 0.02513 0.04421 C 0.02682 0.04699 0.02903 0.04792 0.03072 0.05046 C 0.04453 0.07084 0.03333 0.05972 0.04335 0.06852 C 0.05026 0.08704 0.03867 0.05741 0.0513 0.08264 C 0.05664 0.09352 0.05325 0.08959 0.05585 0.09884 C 0.06328 0.12523 0.05559 0.09306 0.06145 0.11898 C 0.06184 0.12246 0.0621 0.12593 0.06263 0.12917 C 0.06341 0.13357 0.06536 0.14028 0.06601 0.14537 C 0.06653 0.14931 0.06679 0.15347 0.06718 0.15741 C 0.06862 0.17014 0.06783 0.16088 0.06953 0.17153 C 0.07148 0.18496 0.07161 0.18611 0.07291 0.19792 C 0.0733 0.21389 0.07408 0.23009 0.07408 0.2463 C 0.07408 0.26389 0.07369 0.28148 0.07291 0.29884 C 0.07252 0.30695 0.07148 0.31505 0.07057 0.32315 C 0.07018 0.32639 0.07005 0.32986 0.06953 0.3331 C 0.06888 0.33611 0.06783 0.33843 0.06718 0.34121 C 0.06627 0.34514 0.06562 0.34931 0.06497 0.35347 C 0.06458 0.35533 0.06406 0.35741 0.0638 0.35949 C 0.06302 0.36528 0.06171 0.37477 0.06041 0.37963 C 0.05963 0.38241 0.05872 0.38496 0.05807 0.38773 C 0.05768 0.38959 0.05755 0.3919 0.0569 0.39375 C 0.05429 0.40209 0.05338 0.40602 0.04895 0.40996 C 0.04869 0.41019 0.04817 0.40996 0.04778 0.40996 L 0.05807 0.40579 L -0.00443 0.00394 L 4.79167E-6 -1.85185E-6 Z " pathEditMode="relative" rAng="0" ptsTypes="AAAAAAAAAAAAAAAAAAAAAAAAAAAAAAAA">
                                      <p:cBhvr>
                                        <p:cTn id="6" dur="2000" fill="hold"/>
                                        <p:tgtEl>
                                          <p:spTgt spid="11"/>
                                        </p:tgtEl>
                                        <p:attrNameLst>
                                          <p:attrName>ppt_x</p:attrName>
                                          <p:attrName>ppt_y</p:attrName>
                                        </p:attrNameLst>
                                      </p:cBhvr>
                                      <p:rCtr x="3477" y="20486"/>
                                    </p:animMotion>
                                  </p:childTnLst>
                                </p:cTn>
                              </p:par>
                              <p:par>
                                <p:cTn id="7" presetID="2" presetClass="entr" presetSubtype="4" fill="hold" nodeType="withEffect">
                                  <p:stCondLst>
                                    <p:cond delay="0"/>
                                  </p:stCondLst>
                                  <p:childTnLst>
                                    <p:set>
                                      <p:cBhvr>
                                        <p:cTn id="8" dur="1" fill="hold">
                                          <p:stCondLst>
                                            <p:cond delay="0"/>
                                          </p:stCondLst>
                                        </p:cTn>
                                        <p:tgtEl>
                                          <p:spTgt spid="31"/>
                                        </p:tgtEl>
                                        <p:attrNameLst>
                                          <p:attrName>style.visibility</p:attrName>
                                        </p:attrNameLst>
                                      </p:cBhvr>
                                      <p:to>
                                        <p:strVal val="visible"/>
                                      </p:to>
                                    </p:set>
                                    <p:anim calcmode="lin" valueType="num">
                                      <p:cBhvr additive="base">
                                        <p:cTn id="9" dur="500" fill="hold"/>
                                        <p:tgtEl>
                                          <p:spTgt spid="31"/>
                                        </p:tgtEl>
                                        <p:attrNameLst>
                                          <p:attrName>ppt_x</p:attrName>
                                        </p:attrNameLst>
                                      </p:cBhvr>
                                      <p:tavLst>
                                        <p:tav tm="0">
                                          <p:val>
                                            <p:strVal val="#ppt_x"/>
                                          </p:val>
                                        </p:tav>
                                        <p:tav tm="100000">
                                          <p:val>
                                            <p:strVal val="#ppt_x"/>
                                          </p:val>
                                        </p:tav>
                                      </p:tavLst>
                                    </p:anim>
                                    <p:anim calcmode="lin" valueType="num">
                                      <p:cBhvr additive="base">
                                        <p:cTn id="10" dur="500" fill="hold"/>
                                        <p:tgtEl>
                                          <p:spTgt spid="31"/>
                                        </p:tgtEl>
                                        <p:attrNameLst>
                                          <p:attrName>ppt_y</p:attrName>
                                        </p:attrNameLst>
                                      </p:cBhvr>
                                      <p:tavLst>
                                        <p:tav tm="0">
                                          <p:val>
                                            <p:strVal val="1+#ppt_h/2"/>
                                          </p:val>
                                        </p:tav>
                                        <p:tav tm="100000">
                                          <p:val>
                                            <p:strVal val="#ppt_y"/>
                                          </p:val>
                                        </p:tav>
                                      </p:tavLst>
                                    </p:anim>
                                  </p:childTnLst>
                                </p:cTn>
                              </p:par>
                              <p:par>
                                <p:cTn id="11" presetID="2" presetClass="entr" presetSubtype="4" fill="hold" nodeType="withEffect">
                                  <p:stCondLst>
                                    <p:cond delay="0"/>
                                  </p:stCondLst>
                                  <p:childTnLst>
                                    <p:set>
                                      <p:cBhvr>
                                        <p:cTn id="12" dur="1" fill="hold">
                                          <p:stCondLst>
                                            <p:cond delay="0"/>
                                          </p:stCondLst>
                                        </p:cTn>
                                        <p:tgtEl>
                                          <p:spTgt spid="28"/>
                                        </p:tgtEl>
                                        <p:attrNameLst>
                                          <p:attrName>style.visibility</p:attrName>
                                        </p:attrNameLst>
                                      </p:cBhvr>
                                      <p:to>
                                        <p:strVal val="visible"/>
                                      </p:to>
                                    </p:set>
                                    <p:anim calcmode="lin" valueType="num">
                                      <p:cBhvr additive="base">
                                        <p:cTn id="13" dur="500" fill="hold"/>
                                        <p:tgtEl>
                                          <p:spTgt spid="28"/>
                                        </p:tgtEl>
                                        <p:attrNameLst>
                                          <p:attrName>ppt_x</p:attrName>
                                        </p:attrNameLst>
                                      </p:cBhvr>
                                      <p:tavLst>
                                        <p:tav tm="0">
                                          <p:val>
                                            <p:strVal val="#ppt_x"/>
                                          </p:val>
                                        </p:tav>
                                        <p:tav tm="100000">
                                          <p:val>
                                            <p:strVal val="#ppt_x"/>
                                          </p:val>
                                        </p:tav>
                                      </p:tavLst>
                                    </p:anim>
                                    <p:anim calcmode="lin" valueType="num">
                                      <p:cBhvr additive="base">
                                        <p:cTn id="14" dur="500" fill="hold"/>
                                        <p:tgtEl>
                                          <p:spTgt spid="28"/>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additive="base">
                                        <p:cTn id="17" dur="500" fill="hold"/>
                                        <p:tgtEl>
                                          <p:spTgt spid="60"/>
                                        </p:tgtEl>
                                        <p:attrNameLst>
                                          <p:attrName>ppt_x</p:attrName>
                                        </p:attrNameLst>
                                      </p:cBhvr>
                                      <p:tavLst>
                                        <p:tav tm="0">
                                          <p:val>
                                            <p:strVal val="#ppt_x"/>
                                          </p:val>
                                        </p:tav>
                                        <p:tav tm="100000">
                                          <p:val>
                                            <p:strVal val="#ppt_x"/>
                                          </p:val>
                                        </p:tav>
                                      </p:tavLst>
                                    </p:anim>
                                    <p:anim calcmode="lin" valueType="num">
                                      <p:cBhvr additive="base">
                                        <p:cTn id="18" dur="500" fill="hold"/>
                                        <p:tgtEl>
                                          <p:spTgt spid="60"/>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61"/>
                                        </p:tgtEl>
                                        <p:attrNameLst>
                                          <p:attrName>style.visibility</p:attrName>
                                        </p:attrNameLst>
                                      </p:cBhvr>
                                      <p:to>
                                        <p:strVal val="visible"/>
                                      </p:to>
                                    </p:set>
                                    <p:anim calcmode="lin" valueType="num">
                                      <p:cBhvr additive="base">
                                        <p:cTn id="21" dur="500" fill="hold"/>
                                        <p:tgtEl>
                                          <p:spTgt spid="61"/>
                                        </p:tgtEl>
                                        <p:attrNameLst>
                                          <p:attrName>ppt_x</p:attrName>
                                        </p:attrNameLst>
                                      </p:cBhvr>
                                      <p:tavLst>
                                        <p:tav tm="0">
                                          <p:val>
                                            <p:strVal val="#ppt_x"/>
                                          </p:val>
                                        </p:tav>
                                        <p:tav tm="100000">
                                          <p:val>
                                            <p:strVal val="#ppt_x"/>
                                          </p:val>
                                        </p:tav>
                                      </p:tavLst>
                                    </p:anim>
                                    <p:anim calcmode="lin" valueType="num">
                                      <p:cBhvr additive="base">
                                        <p:cTn id="22" dur="500" fill="hold"/>
                                        <p:tgtEl>
                                          <p:spTgt spid="61"/>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ppt_x"/>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additive="base">
                                        <p:cTn id="29" dur="500" fill="hold"/>
                                        <p:tgtEl>
                                          <p:spTgt spid="64"/>
                                        </p:tgtEl>
                                        <p:attrNameLst>
                                          <p:attrName>ppt_x</p:attrName>
                                        </p:attrNameLst>
                                      </p:cBhvr>
                                      <p:tavLst>
                                        <p:tav tm="0">
                                          <p:val>
                                            <p:strVal val="#ppt_x"/>
                                          </p:val>
                                        </p:tav>
                                        <p:tav tm="100000">
                                          <p:val>
                                            <p:strVal val="#ppt_x"/>
                                          </p:val>
                                        </p:tav>
                                      </p:tavLst>
                                    </p:anim>
                                    <p:anim calcmode="lin" valueType="num">
                                      <p:cBhvr additive="base">
                                        <p:cTn id="30" dur="500" fill="hold"/>
                                        <p:tgtEl>
                                          <p:spTgt spid="64"/>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58"/>
                                        </p:tgtEl>
                                        <p:attrNameLst>
                                          <p:attrName>style.visibility</p:attrName>
                                        </p:attrNameLst>
                                      </p:cBhvr>
                                      <p:to>
                                        <p:strVal val="visible"/>
                                      </p:to>
                                    </p:set>
                                    <p:anim calcmode="lin" valueType="num">
                                      <p:cBhvr additive="base">
                                        <p:cTn id="33" dur="500" fill="hold"/>
                                        <p:tgtEl>
                                          <p:spTgt spid="58"/>
                                        </p:tgtEl>
                                        <p:attrNameLst>
                                          <p:attrName>ppt_x</p:attrName>
                                        </p:attrNameLst>
                                      </p:cBhvr>
                                      <p:tavLst>
                                        <p:tav tm="0">
                                          <p:val>
                                            <p:strVal val="#ppt_x"/>
                                          </p:val>
                                        </p:tav>
                                        <p:tav tm="100000">
                                          <p:val>
                                            <p:strVal val="#ppt_x"/>
                                          </p:val>
                                        </p:tav>
                                      </p:tavLst>
                                    </p:anim>
                                    <p:anim calcmode="lin" valueType="num">
                                      <p:cBhvr additive="base">
                                        <p:cTn id="34" dur="500" fill="hold"/>
                                        <p:tgtEl>
                                          <p:spTgt spid="58"/>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additive="base">
                                        <p:cTn id="37" dur="500" fill="hold"/>
                                        <p:tgtEl>
                                          <p:spTgt spid="29"/>
                                        </p:tgtEl>
                                        <p:attrNameLst>
                                          <p:attrName>ppt_x</p:attrName>
                                        </p:attrNameLst>
                                      </p:cBhvr>
                                      <p:tavLst>
                                        <p:tav tm="0">
                                          <p:val>
                                            <p:strVal val="#ppt_x"/>
                                          </p:val>
                                        </p:tav>
                                        <p:tav tm="100000">
                                          <p:val>
                                            <p:strVal val="#ppt_x"/>
                                          </p:val>
                                        </p:tav>
                                      </p:tavLst>
                                    </p:anim>
                                    <p:anim calcmode="lin" valueType="num">
                                      <p:cBhvr additive="base">
                                        <p:cTn id="38" dur="500" fill="hold"/>
                                        <p:tgtEl>
                                          <p:spTgt spid="29"/>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63"/>
                                        </p:tgtEl>
                                        <p:attrNameLst>
                                          <p:attrName>style.visibility</p:attrName>
                                        </p:attrNameLst>
                                      </p:cBhvr>
                                      <p:to>
                                        <p:strVal val="visible"/>
                                      </p:to>
                                    </p:set>
                                    <p:anim calcmode="lin" valueType="num">
                                      <p:cBhvr additive="base">
                                        <p:cTn id="41" dur="500" fill="hold"/>
                                        <p:tgtEl>
                                          <p:spTgt spid="63"/>
                                        </p:tgtEl>
                                        <p:attrNameLst>
                                          <p:attrName>ppt_x</p:attrName>
                                        </p:attrNameLst>
                                      </p:cBhvr>
                                      <p:tavLst>
                                        <p:tav tm="0">
                                          <p:val>
                                            <p:strVal val="#ppt_x"/>
                                          </p:val>
                                        </p:tav>
                                        <p:tav tm="100000">
                                          <p:val>
                                            <p:strVal val="#ppt_x"/>
                                          </p:val>
                                        </p:tav>
                                      </p:tavLst>
                                    </p:anim>
                                    <p:anim calcmode="lin" valueType="num">
                                      <p:cBhvr additive="base">
                                        <p:cTn id="42" dur="500" fill="hold"/>
                                        <p:tgtEl>
                                          <p:spTgt spid="63"/>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additive="base">
                                        <p:cTn id="45" dur="500" fill="hold"/>
                                        <p:tgtEl>
                                          <p:spTgt spid="30"/>
                                        </p:tgtEl>
                                        <p:attrNameLst>
                                          <p:attrName>ppt_x</p:attrName>
                                        </p:attrNameLst>
                                      </p:cBhvr>
                                      <p:tavLst>
                                        <p:tav tm="0">
                                          <p:val>
                                            <p:strVal val="#ppt_x"/>
                                          </p:val>
                                        </p:tav>
                                        <p:tav tm="100000">
                                          <p:val>
                                            <p:strVal val="#ppt_x"/>
                                          </p:val>
                                        </p:tav>
                                      </p:tavLst>
                                    </p:anim>
                                    <p:anim calcmode="lin" valueType="num">
                                      <p:cBhvr additive="base">
                                        <p:cTn id="46" dur="500" fill="hold"/>
                                        <p:tgtEl>
                                          <p:spTgt spid="3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66"/>
                                        </p:tgtEl>
                                        <p:attrNameLst>
                                          <p:attrName>style.visibility</p:attrName>
                                        </p:attrNameLst>
                                      </p:cBhvr>
                                      <p:to>
                                        <p:strVal val="visible"/>
                                      </p:to>
                                    </p:set>
                                    <p:anim calcmode="lin" valueType="num">
                                      <p:cBhvr additive="base">
                                        <p:cTn id="49" dur="500" fill="hold"/>
                                        <p:tgtEl>
                                          <p:spTgt spid="66"/>
                                        </p:tgtEl>
                                        <p:attrNameLst>
                                          <p:attrName>ppt_x</p:attrName>
                                        </p:attrNameLst>
                                      </p:cBhvr>
                                      <p:tavLst>
                                        <p:tav tm="0">
                                          <p:val>
                                            <p:strVal val="#ppt_x"/>
                                          </p:val>
                                        </p:tav>
                                        <p:tav tm="100000">
                                          <p:val>
                                            <p:strVal val="#ppt_x"/>
                                          </p:val>
                                        </p:tav>
                                      </p:tavLst>
                                    </p:anim>
                                    <p:anim calcmode="lin" valueType="num">
                                      <p:cBhvr additive="base">
                                        <p:cTn id="50" dur="500" fill="hold"/>
                                        <p:tgtEl>
                                          <p:spTgt spid="66"/>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cBhvr additive="base">
                                        <p:cTn id="53" dur="500" fill="hold"/>
                                        <p:tgtEl>
                                          <p:spTgt spid="59"/>
                                        </p:tgtEl>
                                        <p:attrNameLst>
                                          <p:attrName>ppt_x</p:attrName>
                                        </p:attrNameLst>
                                      </p:cBhvr>
                                      <p:tavLst>
                                        <p:tav tm="0">
                                          <p:val>
                                            <p:strVal val="#ppt_x"/>
                                          </p:val>
                                        </p:tav>
                                        <p:tav tm="100000">
                                          <p:val>
                                            <p:strVal val="#ppt_x"/>
                                          </p:val>
                                        </p:tav>
                                      </p:tavLst>
                                    </p:anim>
                                    <p:anim calcmode="lin" valueType="num">
                                      <p:cBhvr additive="base">
                                        <p:cTn id="54" dur="500" fill="hold"/>
                                        <p:tgtEl>
                                          <p:spTgt spid="5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60" grpId="0"/>
      <p:bldP spid="61" grpId="0"/>
      <p:bldP spid="62" grpId="0"/>
      <p:bldP spid="63" grpId="0"/>
      <p:bldP spid="64" grpId="0"/>
      <p:bldP spid="6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19 Dikdörtgen"/>
          <p:cNvSpPr/>
          <p:nvPr/>
        </p:nvSpPr>
        <p:spPr>
          <a:xfrm>
            <a:off x="0" y="0"/>
            <a:ext cx="12192000" cy="99203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tr-T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43819" y="2845190"/>
            <a:ext cx="304800" cy="228600"/>
          </a:xfrm>
          <a:prstGeom prst="rect">
            <a:avLst/>
          </a:prstGeom>
        </p:spPr>
      </p:pic>
      <p:pic>
        <p:nvPicPr>
          <p:cNvPr id="12" name="Picture 11"/>
          <p:cNvPicPr>
            <a:picLocks noChangeAspect="1"/>
          </p:cNvPicPr>
          <p:nvPr/>
        </p:nvPicPr>
        <p:blipFill>
          <a:blip cstate="print">
            <a:extLst>
              <a:ext uri="{28A0092B-C50C-407E-A947-70E740481C1C}">
                <a14:useLocalDpi xmlns:a14="http://schemas.microsoft.com/office/drawing/2010/main" val="0"/>
              </a:ext>
            </a:extLst>
          </a:blip>
          <a:stretch>
            <a:fillRect/>
          </a:stretch>
        </p:blipFill>
        <p:spPr>
          <a:xfrm>
            <a:off x="1548619" y="3771186"/>
            <a:ext cx="304800" cy="228600"/>
          </a:xfrm>
          <a:prstGeom prst="rect">
            <a:avLst/>
          </a:prstGeom>
        </p:spPr>
      </p:pic>
      <p:sp>
        <p:nvSpPr>
          <p:cNvPr id="15" name="TextBox 14"/>
          <p:cNvSpPr txBox="1"/>
          <p:nvPr/>
        </p:nvSpPr>
        <p:spPr>
          <a:xfrm>
            <a:off x="2352769" y="2714322"/>
            <a:ext cx="8391431" cy="369332"/>
          </a:xfrm>
          <a:prstGeom prst="rect">
            <a:avLst/>
          </a:prstGeom>
          <a:noFill/>
        </p:spPr>
        <p:txBody>
          <a:bodyPr wrap="square" rtlCol="0">
            <a:spAutoFit/>
          </a:bodyPr>
          <a:lstStyle/>
          <a:p>
            <a:r>
              <a:rPr lang="en-US" dirty="0">
                <a:solidFill>
                  <a:schemeClr val="bg1"/>
                </a:solidFill>
                <a:latin typeface="Bebas Neue" panose="020B0606020202050201" pitchFamily="34" charset="0"/>
              </a:rPr>
              <a:t>Your text here</a:t>
            </a:r>
          </a:p>
        </p:txBody>
      </p:sp>
      <p:sp>
        <p:nvSpPr>
          <p:cNvPr id="17" name="TextBox 16"/>
          <p:cNvSpPr txBox="1"/>
          <p:nvPr/>
        </p:nvSpPr>
        <p:spPr>
          <a:xfrm>
            <a:off x="2352766" y="3629890"/>
            <a:ext cx="8391431" cy="369332"/>
          </a:xfrm>
          <a:prstGeom prst="rect">
            <a:avLst/>
          </a:prstGeom>
          <a:noFill/>
        </p:spPr>
        <p:txBody>
          <a:bodyPr wrap="square" rtlCol="0">
            <a:spAutoFit/>
          </a:bodyPr>
          <a:lstStyle/>
          <a:p>
            <a:r>
              <a:rPr lang="en-US" dirty="0">
                <a:solidFill>
                  <a:schemeClr val="bg1"/>
                </a:solidFill>
                <a:latin typeface="Bebas Neue" panose="020B0606020202050201" pitchFamily="34" charset="0"/>
              </a:rPr>
              <a:t>Your text here</a:t>
            </a:r>
          </a:p>
        </p:txBody>
      </p:sp>
      <p:sp>
        <p:nvSpPr>
          <p:cNvPr id="19" name="TextBox 18"/>
          <p:cNvSpPr txBox="1"/>
          <p:nvPr/>
        </p:nvSpPr>
        <p:spPr>
          <a:xfrm>
            <a:off x="2352764" y="4545458"/>
            <a:ext cx="8391431" cy="369332"/>
          </a:xfrm>
          <a:prstGeom prst="rect">
            <a:avLst/>
          </a:prstGeom>
          <a:noFill/>
        </p:spPr>
        <p:txBody>
          <a:bodyPr wrap="square" rtlCol="0">
            <a:spAutoFit/>
          </a:bodyPr>
          <a:lstStyle/>
          <a:p>
            <a:r>
              <a:rPr lang="en-US" dirty="0">
                <a:solidFill>
                  <a:schemeClr val="bg1"/>
                </a:solidFill>
                <a:latin typeface="Bebas Neue" panose="020B0606020202050201" pitchFamily="34" charset="0"/>
              </a:rPr>
              <a:t>Your text here</a:t>
            </a:r>
          </a:p>
        </p:txBody>
      </p:sp>
      <p:grpSp>
        <p:nvGrpSpPr>
          <p:cNvPr id="2" name="Group 3"/>
          <p:cNvGrpSpPr/>
          <p:nvPr/>
        </p:nvGrpSpPr>
        <p:grpSpPr>
          <a:xfrm>
            <a:off x="-218536" y="14116"/>
            <a:ext cx="12192000" cy="1077218"/>
            <a:chOff x="-218536" y="-1183706"/>
            <a:chExt cx="12192000" cy="1436291"/>
          </a:xfrm>
        </p:grpSpPr>
        <p:sp>
          <p:nvSpPr>
            <p:cNvPr id="22" name="TextBox 4"/>
            <p:cNvSpPr txBox="1"/>
            <p:nvPr/>
          </p:nvSpPr>
          <p:spPr>
            <a:xfrm>
              <a:off x="-218536" y="-1183706"/>
              <a:ext cx="12192000" cy="1436291"/>
            </a:xfrm>
            <a:prstGeom prst="rect">
              <a:avLst/>
            </a:prstGeom>
            <a:noFill/>
          </p:spPr>
          <p:txBody>
            <a:bodyPr wrap="square" rtlCol="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tr-TR" sz="4000" dirty="0">
                  <a:ln w="0"/>
                  <a:solidFill>
                    <a:srgbClr val="FF0000"/>
                  </a:solidFill>
                  <a:effectLst>
                    <a:outerShdw blurRad="38100" dist="25400" dir="5400000" algn="ctr" rotWithShape="0">
                      <a:srgbClr val="6E747A">
                        <a:alpha val="43000"/>
                      </a:srgbClr>
                    </a:outerShdw>
                  </a:effectLst>
                  <a:latin typeface="Bebas Neue" panose="020B0606020202050201" pitchFamily="34" charset="0"/>
                </a:rPr>
                <a:t>PUAN HESAPLAMA</a:t>
              </a:r>
            </a:p>
            <a:p>
              <a:pPr algn="ctr"/>
              <a:endParaRPr lang="en-US" sz="2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Bebas Neue" panose="020B0606020202050201" pitchFamily="34" charset="0"/>
              </a:endParaRPr>
            </a:p>
          </p:txBody>
        </p:sp>
        <p:sp>
          <p:nvSpPr>
            <p:cNvPr id="23" name="Rectangle 5"/>
            <p:cNvSpPr/>
            <p:nvPr/>
          </p:nvSpPr>
          <p:spPr>
            <a:xfrm>
              <a:off x="324617" y="-433978"/>
              <a:ext cx="10944665" cy="615553"/>
            </a:xfrm>
            <a:prstGeom prst="rect">
              <a:avLst/>
            </a:prstGeom>
          </p:spPr>
          <p:txBody>
            <a:bodyPr wrap="square">
              <a:spAutoFit/>
            </a:bodyPr>
            <a:lstStyle/>
            <a:p>
              <a:pPr algn="ctr"/>
              <a:r>
                <a:rPr lang="tr-TR"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ORANLAR</a:t>
              </a:r>
              <a:endPar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grpSp>
      <p:pic>
        <p:nvPicPr>
          <p:cNvPr id="25"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77279" y="5242549"/>
            <a:ext cx="304800" cy="228600"/>
          </a:xfrm>
          <a:prstGeom prst="rect">
            <a:avLst/>
          </a:prstGeom>
        </p:spPr>
      </p:pic>
      <p:graphicFrame>
        <p:nvGraphicFramePr>
          <p:cNvPr id="24" name="23 Grafik"/>
          <p:cNvGraphicFramePr/>
          <p:nvPr>
            <p:extLst>
              <p:ext uri="{D42A27DB-BD31-4B8C-83A1-F6EECF244321}">
                <p14:modId xmlns:p14="http://schemas.microsoft.com/office/powerpoint/2010/main" val="3440573045"/>
              </p:ext>
            </p:extLst>
          </p:nvPr>
        </p:nvGraphicFramePr>
        <p:xfrm>
          <a:off x="817874" y="1282677"/>
          <a:ext cx="10834777" cy="4923610"/>
        </p:xfrm>
        <a:graphic>
          <a:graphicData uri="http://schemas.openxmlformats.org/drawingml/2006/chart">
            <c:chart xmlns:c="http://schemas.openxmlformats.org/drawingml/2006/chart" xmlns:r="http://schemas.openxmlformats.org/officeDocument/2006/relationships" r:id="rId4"/>
          </a:graphicData>
        </a:graphic>
      </p:graphicFrame>
      <p:sp>
        <p:nvSpPr>
          <p:cNvPr id="14" name="13 Slayt Numarası Yer Tutucusu"/>
          <p:cNvSpPr>
            <a:spLocks noGrp="1"/>
          </p:cNvSpPr>
          <p:nvPr>
            <p:ph type="sldNum" sz="quarter" idx="12"/>
          </p:nvPr>
        </p:nvSpPr>
        <p:spPr/>
        <p:txBody>
          <a:bodyPr/>
          <a:lstStyle/>
          <a:p>
            <a:fld id="{2F0443AE-4F20-4B40-B91B-135E9B6A23DD}" type="slidenum">
              <a:rPr lang="en-US" smtClean="0"/>
              <a:pPr/>
              <a:t>19</a:t>
            </a:fld>
            <a:endParaRPr lang="en-US"/>
          </a:p>
        </p:txBody>
      </p:sp>
    </p:spTree>
    <p:extLst>
      <p:ext uri="{BB962C8B-B14F-4D97-AF65-F5344CB8AC3E}">
        <p14:creationId xmlns:p14="http://schemas.microsoft.com/office/powerpoint/2010/main" val="3075454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
                                        <p:tgtEl>
                                          <p:spTgt spid="24"/>
                                        </p:tgtEl>
                                      </p:cBhvr>
                                    </p:animEffect>
                                    <p:anim calcmode="lin" valueType="num">
                                      <p:cBhvr>
                                        <p:cTn id="8" dur="400" fill="hold"/>
                                        <p:tgtEl>
                                          <p:spTgt spid="24"/>
                                        </p:tgtEl>
                                        <p:attrNameLst>
                                          <p:attrName>ppt_x</p:attrName>
                                        </p:attrNameLst>
                                      </p:cBhvr>
                                      <p:tavLst>
                                        <p:tav tm="0">
                                          <p:val>
                                            <p:strVal val="#ppt_x"/>
                                          </p:val>
                                        </p:tav>
                                        <p:tav tm="100000">
                                          <p:val>
                                            <p:strVal val="#ppt_x"/>
                                          </p:val>
                                        </p:tav>
                                      </p:tavLst>
                                    </p:anim>
                                    <p:anim calcmode="lin" valueType="num">
                                      <p:cBhvr>
                                        <p:cTn id="9" dur="400" fill="hold"/>
                                        <p:tgtEl>
                                          <p:spTgt spid="24"/>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2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2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4" grpId="0">
        <p:bldAsOne/>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 y="828"/>
            <a:ext cx="5423336" cy="6857173"/>
          </a:xfrm>
          <a:prstGeom prst="rect">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sz="1350"/>
          </a:p>
        </p:txBody>
      </p:sp>
      <p:grpSp>
        <p:nvGrpSpPr>
          <p:cNvPr id="2" name="19 Grup"/>
          <p:cNvGrpSpPr/>
          <p:nvPr/>
        </p:nvGrpSpPr>
        <p:grpSpPr>
          <a:xfrm>
            <a:off x="5833105" y="2713700"/>
            <a:ext cx="3200400" cy="2400300"/>
            <a:chOff x="4374829" y="2713700"/>
            <a:chExt cx="2400300" cy="2400300"/>
          </a:xfrm>
        </p:grpSpPr>
        <p:sp>
          <p:nvSpPr>
            <p:cNvPr id="7" name="Oval 6"/>
            <p:cNvSpPr/>
            <p:nvPr/>
          </p:nvSpPr>
          <p:spPr>
            <a:xfrm>
              <a:off x="4374829" y="2713700"/>
              <a:ext cx="2400300" cy="24003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3" name="17 Grup"/>
            <p:cNvGrpSpPr/>
            <p:nvPr/>
          </p:nvGrpSpPr>
          <p:grpSpPr>
            <a:xfrm>
              <a:off x="4535736" y="3119447"/>
              <a:ext cx="1826115" cy="1434004"/>
              <a:chOff x="4535736" y="3119447"/>
              <a:chExt cx="1826115" cy="1434004"/>
            </a:xfrm>
          </p:grpSpPr>
          <p:sp>
            <p:nvSpPr>
              <p:cNvPr id="14" name="TextBox 13"/>
              <p:cNvSpPr txBox="1"/>
              <p:nvPr/>
            </p:nvSpPr>
            <p:spPr>
              <a:xfrm>
                <a:off x="4601631" y="3119447"/>
                <a:ext cx="1760220" cy="461665"/>
              </a:xfrm>
              <a:prstGeom prst="rect">
                <a:avLst/>
              </a:prstGeom>
              <a:noFill/>
            </p:spPr>
            <p:txBody>
              <a:bodyPr wrap="square" rtlCol="0">
                <a:spAutoFit/>
              </a:bodyPr>
              <a:lstStyle/>
              <a:p>
                <a:pPr algn="ctr"/>
                <a:r>
                  <a:rPr lang="tr-TR" sz="2400" dirty="0">
                    <a:solidFill>
                      <a:schemeClr val="tx1">
                        <a:lumMod val="95000"/>
                        <a:lumOff val="5000"/>
                      </a:schemeClr>
                    </a:solidFill>
                    <a:latin typeface="Bebas Neue" panose="020B0606020202050201" pitchFamily="34" charset="0"/>
                  </a:rPr>
                  <a:t>2. Oturum</a:t>
                </a:r>
                <a:endParaRPr lang="en-US" sz="2400" dirty="0">
                  <a:solidFill>
                    <a:schemeClr val="tx1">
                      <a:lumMod val="95000"/>
                      <a:lumOff val="5000"/>
                    </a:schemeClr>
                  </a:solidFill>
                  <a:latin typeface="Bebas Neue" panose="020B0606020202050201" pitchFamily="34" charset="0"/>
                </a:endParaRPr>
              </a:p>
            </p:txBody>
          </p:sp>
          <p:sp>
            <p:nvSpPr>
              <p:cNvPr id="11" name="Rectangle 8"/>
              <p:cNvSpPr/>
              <p:nvPr/>
            </p:nvSpPr>
            <p:spPr>
              <a:xfrm>
                <a:off x="4535736" y="3907120"/>
                <a:ext cx="1760220" cy="646331"/>
              </a:xfrm>
              <a:prstGeom prst="rect">
                <a:avLst/>
              </a:prstGeom>
            </p:spPr>
            <p:txBody>
              <a:bodyPr wrap="square">
                <a:spAutoFit/>
              </a:bodyPr>
              <a:lstStyle/>
              <a:p>
                <a:pPr algn="ctr"/>
                <a:r>
                  <a:rPr lang="tr-TR" b="1" dirty="0">
                    <a:solidFill>
                      <a:schemeClr val="bg1"/>
                    </a:solidFill>
                  </a:rPr>
                  <a:t>ALAN YETERLİLİK TESTİ</a:t>
                </a:r>
                <a:endParaRPr lang="en-US" b="1" dirty="0">
                  <a:solidFill>
                    <a:schemeClr val="bg1"/>
                  </a:solidFill>
                </a:endParaRPr>
              </a:p>
            </p:txBody>
          </p:sp>
        </p:grpSp>
      </p:grpSp>
      <p:grpSp>
        <p:nvGrpSpPr>
          <p:cNvPr id="4" name="18 Grup"/>
          <p:cNvGrpSpPr/>
          <p:nvPr/>
        </p:nvGrpSpPr>
        <p:grpSpPr>
          <a:xfrm>
            <a:off x="8245497" y="3240339"/>
            <a:ext cx="3200400" cy="2400300"/>
            <a:chOff x="6184123" y="3240339"/>
            <a:chExt cx="2400300" cy="2400300"/>
          </a:xfrm>
        </p:grpSpPr>
        <p:sp>
          <p:nvSpPr>
            <p:cNvPr id="8" name="Oval 7"/>
            <p:cNvSpPr/>
            <p:nvPr/>
          </p:nvSpPr>
          <p:spPr>
            <a:xfrm>
              <a:off x="6184123" y="3240339"/>
              <a:ext cx="2400300" cy="24003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TextBox 11"/>
            <p:cNvSpPr txBox="1"/>
            <p:nvPr/>
          </p:nvSpPr>
          <p:spPr>
            <a:xfrm>
              <a:off x="6561941" y="3546980"/>
              <a:ext cx="1760220" cy="1754326"/>
            </a:xfrm>
            <a:prstGeom prst="rect">
              <a:avLst/>
            </a:prstGeom>
            <a:noFill/>
          </p:spPr>
          <p:txBody>
            <a:bodyPr wrap="square" rtlCol="0">
              <a:spAutoFit/>
            </a:bodyPr>
            <a:lstStyle/>
            <a:p>
              <a:pPr algn="ctr"/>
              <a:endParaRPr lang="tr-TR" sz="2800" dirty="0">
                <a:solidFill>
                  <a:schemeClr val="tx1">
                    <a:lumMod val="95000"/>
                    <a:lumOff val="5000"/>
                  </a:schemeClr>
                </a:solidFill>
                <a:latin typeface="Bebas Neue" panose="020B0606020202050201" pitchFamily="34" charset="0"/>
              </a:endParaRPr>
            </a:p>
            <a:p>
              <a:pPr algn="ctr"/>
              <a:r>
                <a:rPr lang="tr-TR" sz="2800" dirty="0">
                  <a:solidFill>
                    <a:schemeClr val="tx1">
                      <a:lumMod val="95000"/>
                      <a:lumOff val="5000"/>
                    </a:schemeClr>
                  </a:solidFill>
                  <a:latin typeface="Bebas Neue" panose="020B0606020202050201" pitchFamily="34" charset="0"/>
                </a:rPr>
                <a:t>3.Oturum</a:t>
              </a:r>
            </a:p>
            <a:p>
              <a:pPr algn="ctr"/>
              <a:endParaRPr lang="tr-TR" sz="3200" dirty="0">
                <a:solidFill>
                  <a:schemeClr val="bg1"/>
                </a:solidFill>
                <a:latin typeface="Bebas Neue" panose="020B0606020202050201" pitchFamily="34" charset="0"/>
              </a:endParaRPr>
            </a:p>
            <a:p>
              <a:pPr algn="ctr"/>
              <a:r>
                <a:rPr lang="tr-TR" sz="2000" dirty="0">
                  <a:solidFill>
                    <a:schemeClr val="bg1"/>
                  </a:solidFill>
                  <a:latin typeface="Bebas Neue" panose="020B0606020202050201" pitchFamily="34" charset="0"/>
                </a:rPr>
                <a:t>DİL SINAVI</a:t>
              </a:r>
              <a:endParaRPr lang="en-US" sz="2000" dirty="0">
                <a:solidFill>
                  <a:schemeClr val="bg1"/>
                </a:solidFill>
                <a:latin typeface="Bebas Neue" panose="020B0606020202050201" pitchFamily="34" charset="0"/>
              </a:endParaRPr>
            </a:p>
          </p:txBody>
        </p:sp>
      </p:grpSp>
      <p:grpSp>
        <p:nvGrpSpPr>
          <p:cNvPr id="13" name="16 Grup"/>
          <p:cNvGrpSpPr/>
          <p:nvPr/>
        </p:nvGrpSpPr>
        <p:grpSpPr>
          <a:xfrm>
            <a:off x="7732977" y="1426506"/>
            <a:ext cx="3200400" cy="2400300"/>
            <a:chOff x="5799733" y="1426506"/>
            <a:chExt cx="2400300" cy="2400300"/>
          </a:xfrm>
        </p:grpSpPr>
        <p:sp>
          <p:nvSpPr>
            <p:cNvPr id="6" name="Oval 5"/>
            <p:cNvSpPr/>
            <p:nvPr/>
          </p:nvSpPr>
          <p:spPr>
            <a:xfrm>
              <a:off x="5799733" y="1426506"/>
              <a:ext cx="2400300" cy="24003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p:cNvSpPr/>
            <p:nvPr/>
          </p:nvSpPr>
          <p:spPr>
            <a:xfrm>
              <a:off x="6137025" y="2272086"/>
              <a:ext cx="1760220" cy="646331"/>
            </a:xfrm>
            <a:prstGeom prst="rect">
              <a:avLst/>
            </a:prstGeom>
          </p:spPr>
          <p:txBody>
            <a:bodyPr wrap="square">
              <a:spAutoFit/>
            </a:bodyPr>
            <a:lstStyle/>
            <a:p>
              <a:pPr algn="ctr"/>
              <a:r>
                <a:rPr lang="tr-TR" b="1" dirty="0">
                  <a:solidFill>
                    <a:schemeClr val="bg1"/>
                  </a:solidFill>
                </a:rPr>
                <a:t>TEMEL YETERLİLİK TESTİ</a:t>
              </a:r>
              <a:endParaRPr lang="en-US" b="1" dirty="0">
                <a:solidFill>
                  <a:schemeClr val="bg1"/>
                </a:solidFill>
              </a:endParaRPr>
            </a:p>
          </p:txBody>
        </p:sp>
        <p:sp>
          <p:nvSpPr>
            <p:cNvPr id="10" name="TextBox 9"/>
            <p:cNvSpPr txBox="1"/>
            <p:nvPr/>
          </p:nvSpPr>
          <p:spPr>
            <a:xfrm>
              <a:off x="6066923" y="1783847"/>
              <a:ext cx="1760220" cy="461665"/>
            </a:xfrm>
            <a:prstGeom prst="rect">
              <a:avLst/>
            </a:prstGeom>
            <a:noFill/>
          </p:spPr>
          <p:txBody>
            <a:bodyPr wrap="square" rtlCol="0">
              <a:spAutoFit/>
            </a:bodyPr>
            <a:lstStyle/>
            <a:p>
              <a:pPr algn="ctr"/>
              <a:r>
                <a:rPr lang="tr-TR" sz="2400" dirty="0">
                  <a:solidFill>
                    <a:schemeClr val="tx1">
                      <a:lumMod val="95000"/>
                      <a:lumOff val="5000"/>
                    </a:schemeClr>
                  </a:solidFill>
                  <a:latin typeface="Bebas Neue" panose="020B0606020202050201" pitchFamily="34" charset="0"/>
                </a:rPr>
                <a:t>1. Oturum</a:t>
              </a:r>
              <a:endParaRPr lang="en-US" sz="2400" dirty="0">
                <a:solidFill>
                  <a:schemeClr val="tx1">
                    <a:lumMod val="95000"/>
                    <a:lumOff val="5000"/>
                  </a:schemeClr>
                </a:solidFill>
                <a:latin typeface="Bebas Neue" panose="020B0606020202050201" pitchFamily="34" charset="0"/>
              </a:endParaRPr>
            </a:p>
          </p:txBody>
        </p:sp>
      </p:grpSp>
      <p:sp>
        <p:nvSpPr>
          <p:cNvPr id="16" name="15 Metin kutusu"/>
          <p:cNvSpPr txBox="1"/>
          <p:nvPr/>
        </p:nvSpPr>
        <p:spPr>
          <a:xfrm>
            <a:off x="280276" y="2942898"/>
            <a:ext cx="5030952" cy="1846659"/>
          </a:xfrm>
          <a:prstGeom prst="rect">
            <a:avLst/>
          </a:prstGeom>
          <a:noFill/>
        </p:spPr>
        <p:txBody>
          <a:bodyPr wrap="square" rtlCol="0">
            <a:spAutoFit/>
          </a:bodyPr>
          <a:lstStyle/>
          <a:p>
            <a:r>
              <a:rPr lang="tr-TR" sz="2400" b="1" dirty="0">
                <a:solidFill>
                  <a:schemeClr val="bg1"/>
                </a:solidFill>
              </a:rPr>
              <a:t>Yüksek Öğretim Kurumları Sınavı  </a:t>
            </a:r>
            <a:r>
              <a:rPr lang="tr-TR" sz="4800" b="1" dirty="0">
                <a:solidFill>
                  <a:srgbClr val="FFFF00"/>
                </a:solidFill>
              </a:rPr>
              <a:t>3</a:t>
            </a:r>
            <a:r>
              <a:rPr lang="tr-TR" sz="4800" b="1" dirty="0">
                <a:solidFill>
                  <a:schemeClr val="bg1"/>
                </a:solidFill>
              </a:rPr>
              <a:t> </a:t>
            </a:r>
            <a:r>
              <a:rPr lang="tr-TR" sz="2400" b="1" dirty="0">
                <a:solidFill>
                  <a:schemeClr val="bg1"/>
                </a:solidFill>
              </a:rPr>
              <a:t>oturum </a:t>
            </a:r>
            <a:r>
              <a:rPr lang="tr-TR" sz="4800" b="1" dirty="0">
                <a:solidFill>
                  <a:schemeClr val="bg1"/>
                </a:solidFill>
              </a:rPr>
              <a:t> </a:t>
            </a:r>
            <a:r>
              <a:rPr lang="tr-TR" sz="2400" b="1" dirty="0">
                <a:solidFill>
                  <a:schemeClr val="bg1"/>
                </a:solidFill>
              </a:rPr>
              <a:t>olarak yapılacak.</a:t>
            </a:r>
          </a:p>
          <a:p>
            <a:endParaRPr lang="tr-TR" b="1" dirty="0">
              <a:solidFill>
                <a:schemeClr val="bg1"/>
              </a:solidFill>
            </a:endParaRPr>
          </a:p>
        </p:txBody>
      </p:sp>
      <p:sp>
        <p:nvSpPr>
          <p:cNvPr id="15" name="14 Slayt Numarası Yer Tutucusu"/>
          <p:cNvSpPr>
            <a:spLocks noGrp="1"/>
          </p:cNvSpPr>
          <p:nvPr>
            <p:ph type="sldNum" sz="quarter" idx="12"/>
          </p:nvPr>
        </p:nvSpPr>
        <p:spPr/>
        <p:txBody>
          <a:bodyPr/>
          <a:lstStyle/>
          <a:p>
            <a:fld id="{2F0443AE-4F20-4B40-B91B-135E9B6A23DD}" type="slidenum">
              <a:rPr lang="en-US" smtClean="0"/>
              <a:pPr/>
              <a:t>2</a:t>
            </a:fld>
            <a:endParaRPr lang="en-US"/>
          </a:p>
        </p:txBody>
      </p:sp>
    </p:spTree>
    <p:extLst>
      <p:ext uri="{BB962C8B-B14F-4D97-AF65-F5344CB8AC3E}">
        <p14:creationId xmlns:p14="http://schemas.microsoft.com/office/powerpoint/2010/main" val="522983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800" decel="100000"/>
                                        <p:tgtEl>
                                          <p:spTgt spid="13"/>
                                        </p:tgtEl>
                                      </p:cBhvr>
                                    </p:animEffect>
                                    <p:anim calcmode="lin" valueType="num">
                                      <p:cBhvr>
                                        <p:cTn id="8" dur="800" decel="100000" fill="hold"/>
                                        <p:tgtEl>
                                          <p:spTgt spid="13"/>
                                        </p:tgtEl>
                                        <p:attrNameLst>
                                          <p:attrName>style.rotation</p:attrName>
                                        </p:attrNameLst>
                                      </p:cBhvr>
                                      <p:tavLst>
                                        <p:tav tm="0">
                                          <p:val>
                                            <p:fltVal val="-90"/>
                                          </p:val>
                                        </p:tav>
                                        <p:tav tm="100000">
                                          <p:val>
                                            <p:fltVal val="0"/>
                                          </p:val>
                                        </p:tav>
                                      </p:tavLst>
                                    </p:anim>
                                    <p:anim calcmode="lin" valueType="num">
                                      <p:cBhvr>
                                        <p:cTn id="9" dur="800" decel="100000" fill="hold"/>
                                        <p:tgtEl>
                                          <p:spTgt spid="13"/>
                                        </p:tgtEl>
                                        <p:attrNameLst>
                                          <p:attrName>ppt_x</p:attrName>
                                        </p:attrNameLst>
                                      </p:cBhvr>
                                      <p:tavLst>
                                        <p:tav tm="0">
                                          <p:val>
                                            <p:strVal val="#ppt_x+0.4"/>
                                          </p:val>
                                        </p:tav>
                                        <p:tav tm="100000">
                                          <p:val>
                                            <p:strVal val="#ppt_x-0.05"/>
                                          </p:val>
                                        </p:tav>
                                      </p:tavLst>
                                    </p:anim>
                                    <p:anim calcmode="lin" valueType="num">
                                      <p:cBhvr>
                                        <p:cTn id="10" dur="800" decel="100000" fill="hold"/>
                                        <p:tgtEl>
                                          <p:spTgt spid="1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0"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800" decel="100000"/>
                                        <p:tgtEl>
                                          <p:spTgt spid="2"/>
                                        </p:tgtEl>
                                      </p:cBhvr>
                                    </p:animEffect>
                                    <p:anim calcmode="lin" valueType="num">
                                      <p:cBhvr>
                                        <p:cTn id="17" dur="800" decel="100000" fill="hold"/>
                                        <p:tgtEl>
                                          <p:spTgt spid="2"/>
                                        </p:tgtEl>
                                        <p:attrNameLst>
                                          <p:attrName>style.rotation</p:attrName>
                                        </p:attrNameLst>
                                      </p:cBhvr>
                                      <p:tavLst>
                                        <p:tav tm="0">
                                          <p:val>
                                            <p:fltVal val="-90"/>
                                          </p:val>
                                        </p:tav>
                                        <p:tav tm="100000">
                                          <p:val>
                                            <p:fltVal val="0"/>
                                          </p:val>
                                        </p:tav>
                                      </p:tavLst>
                                    </p:anim>
                                    <p:anim calcmode="lin" valueType="num">
                                      <p:cBhvr>
                                        <p:cTn id="18" dur="800" decel="100000" fill="hold"/>
                                        <p:tgtEl>
                                          <p:spTgt spid="2"/>
                                        </p:tgtEl>
                                        <p:attrNameLst>
                                          <p:attrName>ppt_x</p:attrName>
                                        </p:attrNameLst>
                                      </p:cBhvr>
                                      <p:tavLst>
                                        <p:tav tm="0">
                                          <p:val>
                                            <p:strVal val="#ppt_x+0.4"/>
                                          </p:val>
                                        </p:tav>
                                        <p:tav tm="100000">
                                          <p:val>
                                            <p:strVal val="#ppt_x-0.05"/>
                                          </p:val>
                                        </p:tav>
                                      </p:tavLst>
                                    </p:anim>
                                    <p:anim calcmode="lin" valueType="num">
                                      <p:cBhvr>
                                        <p:cTn id="19" dur="800" decel="100000" fill="hold"/>
                                        <p:tgtEl>
                                          <p:spTgt spid="2"/>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22" fill="hold">
                            <p:stCondLst>
                              <p:cond delay="2000"/>
                            </p:stCondLst>
                            <p:childTnLst>
                              <p:par>
                                <p:cTn id="23" presetID="30" presetClass="entr" presetSubtype="0" fill="hold"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800" decel="100000"/>
                                        <p:tgtEl>
                                          <p:spTgt spid="4"/>
                                        </p:tgtEl>
                                      </p:cBhvr>
                                    </p:animEffect>
                                    <p:anim calcmode="lin" valueType="num">
                                      <p:cBhvr>
                                        <p:cTn id="26" dur="800" decel="100000" fill="hold"/>
                                        <p:tgtEl>
                                          <p:spTgt spid="4"/>
                                        </p:tgtEl>
                                        <p:attrNameLst>
                                          <p:attrName>style.rotation</p:attrName>
                                        </p:attrNameLst>
                                      </p:cBhvr>
                                      <p:tavLst>
                                        <p:tav tm="0">
                                          <p:val>
                                            <p:fltVal val="-90"/>
                                          </p:val>
                                        </p:tav>
                                        <p:tav tm="100000">
                                          <p:val>
                                            <p:fltVal val="0"/>
                                          </p:val>
                                        </p:tav>
                                      </p:tavLst>
                                    </p:anim>
                                    <p:anim calcmode="lin" valueType="num">
                                      <p:cBhvr>
                                        <p:cTn id="27" dur="800" decel="100000" fill="hold"/>
                                        <p:tgtEl>
                                          <p:spTgt spid="4"/>
                                        </p:tgtEl>
                                        <p:attrNameLst>
                                          <p:attrName>ppt_x</p:attrName>
                                        </p:attrNameLst>
                                      </p:cBhvr>
                                      <p:tavLst>
                                        <p:tav tm="0">
                                          <p:val>
                                            <p:strVal val="#ppt_x+0.4"/>
                                          </p:val>
                                        </p:tav>
                                        <p:tav tm="100000">
                                          <p:val>
                                            <p:strVal val="#ppt_x-0.05"/>
                                          </p:val>
                                        </p:tav>
                                      </p:tavLst>
                                    </p:anim>
                                    <p:anim calcmode="lin" valueType="num">
                                      <p:cBhvr>
                                        <p:cTn id="28" dur="800" decel="100000" fill="hold"/>
                                        <p:tgtEl>
                                          <p:spTgt spid="4"/>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extLst>
              <p:ext uri="{D42A27DB-BD31-4B8C-83A1-F6EECF244321}">
                <p14:modId xmlns:p14="http://schemas.microsoft.com/office/powerpoint/2010/main" val="2814825672"/>
              </p:ext>
            </p:extLst>
          </p:nvPr>
        </p:nvGraphicFramePr>
        <p:xfrm>
          <a:off x="-789744" y="1837055"/>
          <a:ext cx="8128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8"/>
          <p:cNvSpPr txBox="1"/>
          <p:nvPr/>
        </p:nvSpPr>
        <p:spPr>
          <a:xfrm>
            <a:off x="2267503" y="1010875"/>
            <a:ext cx="2760443" cy="461665"/>
          </a:xfrm>
          <a:prstGeom prst="rect">
            <a:avLst/>
          </a:prstGeom>
          <a:noFill/>
        </p:spPr>
        <p:txBody>
          <a:bodyPr wrap="square" rtlCol="0">
            <a:spAutoFit/>
          </a:bodyPr>
          <a:lstStyle/>
          <a:p>
            <a:r>
              <a:rPr lang="tr-TR" sz="2400" dirty="0">
                <a:solidFill>
                  <a:schemeClr val="tx2">
                    <a:lumMod val="50000"/>
                  </a:schemeClr>
                </a:solidFill>
                <a:latin typeface="Bebas Neue" panose="020B0606020202050201" pitchFamily="34" charset="0"/>
              </a:rPr>
              <a:t>PUAN TÜRLERİ</a:t>
            </a:r>
            <a:endParaRPr lang="en-US" sz="2400" dirty="0">
              <a:solidFill>
                <a:schemeClr val="tx2">
                  <a:lumMod val="50000"/>
                </a:schemeClr>
              </a:solidFill>
              <a:latin typeface="Bebas Neue" panose="020B0606020202050201" pitchFamily="34" charset="0"/>
            </a:endParaRPr>
          </a:p>
        </p:txBody>
      </p:sp>
      <p:grpSp>
        <p:nvGrpSpPr>
          <p:cNvPr id="2" name="52 Grup"/>
          <p:cNvGrpSpPr/>
          <p:nvPr/>
        </p:nvGrpSpPr>
        <p:grpSpPr>
          <a:xfrm>
            <a:off x="6227107" y="2652523"/>
            <a:ext cx="5964892" cy="1319402"/>
            <a:chOff x="4670330" y="2652523"/>
            <a:chExt cx="4473669" cy="1319402"/>
          </a:xfrm>
        </p:grpSpPr>
        <p:sp>
          <p:nvSpPr>
            <p:cNvPr id="47" name="46 Dikdörtgen"/>
            <p:cNvSpPr/>
            <p:nvPr/>
          </p:nvSpPr>
          <p:spPr>
            <a:xfrm>
              <a:off x="5286374" y="2990850"/>
              <a:ext cx="3857625" cy="98107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endParaRPr lang="tr-TR" sz="1400" b="1" dirty="0">
                <a:solidFill>
                  <a:schemeClr val="bg1"/>
                </a:solidFill>
              </a:endParaRPr>
            </a:p>
            <a:p>
              <a:r>
                <a:rPr lang="tr-TR" sz="1400" b="1" dirty="0">
                  <a:solidFill>
                    <a:schemeClr val="bg1"/>
                  </a:solidFill>
                </a:rPr>
                <a:t>Temel Yeterlilik Testi </a:t>
              </a:r>
              <a:r>
                <a:rPr lang="tr-TR" b="1" dirty="0">
                  <a:solidFill>
                    <a:schemeClr val="tx1">
                      <a:lumMod val="95000"/>
                      <a:lumOff val="5000"/>
                    </a:schemeClr>
                  </a:solidFill>
                </a:rPr>
                <a:t>%40 </a:t>
              </a:r>
              <a:endParaRPr lang="tr-TR" sz="1400" b="1" dirty="0">
                <a:solidFill>
                  <a:schemeClr val="tx1">
                    <a:lumMod val="95000"/>
                    <a:lumOff val="5000"/>
                  </a:schemeClr>
                </a:solidFill>
              </a:endParaRPr>
            </a:p>
            <a:p>
              <a:r>
                <a:rPr lang="tr-TR" sz="1400" b="1" dirty="0">
                  <a:solidFill>
                    <a:schemeClr val="bg1"/>
                  </a:solidFill>
                </a:rPr>
                <a:t>Matematik Testi </a:t>
              </a:r>
              <a:r>
                <a:rPr lang="tr-TR" sz="1600" b="1" dirty="0">
                  <a:solidFill>
                    <a:schemeClr val="tx1">
                      <a:lumMod val="95000"/>
                      <a:lumOff val="5000"/>
                    </a:schemeClr>
                  </a:solidFill>
                </a:rPr>
                <a:t>% 30</a:t>
              </a:r>
              <a:endParaRPr lang="tr-TR" sz="1400" b="1" dirty="0">
                <a:solidFill>
                  <a:schemeClr val="tx1">
                    <a:lumMod val="95000"/>
                    <a:lumOff val="5000"/>
                  </a:schemeClr>
                </a:solidFill>
              </a:endParaRPr>
            </a:p>
            <a:p>
              <a:r>
                <a:rPr lang="tr-TR" sz="1400" b="1" dirty="0">
                  <a:solidFill>
                    <a:srgbClr val="FF0000"/>
                  </a:solidFill>
                </a:rPr>
                <a:t> </a:t>
              </a:r>
              <a:r>
                <a:rPr lang="tr-TR" sz="1400" b="1" dirty="0">
                  <a:solidFill>
                    <a:schemeClr val="bg1"/>
                  </a:solidFill>
                </a:rPr>
                <a:t>Fen Bilimleri Testi </a:t>
              </a:r>
              <a:r>
                <a:rPr lang="tr-TR" sz="1600" b="1" dirty="0">
                  <a:solidFill>
                    <a:schemeClr val="tx1">
                      <a:lumMod val="95000"/>
                      <a:lumOff val="5000"/>
                    </a:schemeClr>
                  </a:solidFill>
                </a:rPr>
                <a:t>%30</a:t>
              </a:r>
              <a:endParaRPr lang="en-US" sz="1400" b="1" dirty="0">
                <a:solidFill>
                  <a:schemeClr val="tx1">
                    <a:lumMod val="95000"/>
                    <a:lumOff val="5000"/>
                  </a:schemeClr>
                </a:solidFill>
              </a:endParaRPr>
            </a:p>
            <a:p>
              <a:pPr algn="ctr"/>
              <a:endParaRPr lang="tr-TR" dirty="0"/>
            </a:p>
          </p:txBody>
        </p:sp>
        <p:grpSp>
          <p:nvGrpSpPr>
            <p:cNvPr id="3" name="46 Grup"/>
            <p:cNvGrpSpPr/>
            <p:nvPr/>
          </p:nvGrpSpPr>
          <p:grpSpPr>
            <a:xfrm>
              <a:off x="4670330" y="2652523"/>
              <a:ext cx="4229558" cy="1128304"/>
              <a:chOff x="4670330" y="2214373"/>
              <a:chExt cx="4229558" cy="1128304"/>
            </a:xfrm>
          </p:grpSpPr>
          <p:sp>
            <p:nvSpPr>
              <p:cNvPr id="21" name="TextBox 20"/>
              <p:cNvSpPr txBox="1"/>
              <p:nvPr/>
            </p:nvSpPr>
            <p:spPr>
              <a:xfrm>
                <a:off x="5206940" y="2214373"/>
                <a:ext cx="3692948" cy="369332"/>
              </a:xfrm>
              <a:prstGeom prst="rect">
                <a:avLst/>
              </a:prstGeom>
              <a:noFill/>
            </p:spPr>
            <p:txBody>
              <a:bodyPr wrap="square" rtlCol="0">
                <a:spAutoFit/>
              </a:bodyPr>
              <a:lstStyle/>
              <a:p>
                <a:r>
                  <a:rPr lang="tr-TR" dirty="0">
                    <a:solidFill>
                      <a:schemeClr val="tx2">
                        <a:lumMod val="50000"/>
                      </a:schemeClr>
                    </a:solidFill>
                    <a:latin typeface="Bebas Neue" panose="020B0606020202050201" pitchFamily="34" charset="0"/>
                  </a:rPr>
                  <a:t>Sayısal puan</a:t>
                </a:r>
                <a:endParaRPr lang="en-US" dirty="0">
                  <a:solidFill>
                    <a:schemeClr val="tx2">
                      <a:lumMod val="50000"/>
                    </a:schemeClr>
                  </a:solidFill>
                  <a:latin typeface="Bebas Neue" panose="020B0606020202050201" pitchFamily="34" charset="0"/>
                </a:endParaRPr>
              </a:p>
            </p:txBody>
          </p:sp>
          <p:sp>
            <p:nvSpPr>
              <p:cNvPr id="22" name="Oval 21"/>
              <p:cNvSpPr/>
              <p:nvPr/>
            </p:nvSpPr>
            <p:spPr>
              <a:xfrm>
                <a:off x="4670330" y="2794037"/>
                <a:ext cx="548640" cy="54864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pic>
          <p:nvPicPr>
            <p:cNvPr id="29" name="Picture 2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836208" y="3392207"/>
              <a:ext cx="228600" cy="228600"/>
            </a:xfrm>
            <a:prstGeom prst="rect">
              <a:avLst/>
            </a:prstGeom>
          </p:spPr>
        </p:pic>
      </p:grpSp>
      <p:sp>
        <p:nvSpPr>
          <p:cNvPr id="36" name="35 Metin kutusu"/>
          <p:cNvSpPr txBox="1"/>
          <p:nvPr/>
        </p:nvSpPr>
        <p:spPr>
          <a:xfrm>
            <a:off x="1574926" y="2325483"/>
            <a:ext cx="1377300" cy="954107"/>
          </a:xfrm>
          <a:prstGeom prst="rect">
            <a:avLst/>
          </a:prstGeom>
          <a:noFill/>
        </p:spPr>
        <p:txBody>
          <a:bodyPr wrap="none" rtlCol="0">
            <a:spAutoFit/>
          </a:bodyPr>
          <a:lstStyle/>
          <a:p>
            <a:pPr algn="ctr"/>
            <a:r>
              <a:rPr lang="tr-TR" sz="2800" b="1" dirty="0"/>
              <a:t>SÖZEL </a:t>
            </a:r>
          </a:p>
          <a:p>
            <a:pPr algn="ctr"/>
            <a:r>
              <a:rPr lang="tr-TR" sz="2800" b="1" dirty="0"/>
              <a:t>PUAN</a:t>
            </a:r>
          </a:p>
        </p:txBody>
      </p:sp>
      <p:sp>
        <p:nvSpPr>
          <p:cNvPr id="37" name="36 Metin kutusu"/>
          <p:cNvSpPr txBox="1"/>
          <p:nvPr/>
        </p:nvSpPr>
        <p:spPr>
          <a:xfrm>
            <a:off x="3444115" y="2361007"/>
            <a:ext cx="1704313" cy="954107"/>
          </a:xfrm>
          <a:prstGeom prst="rect">
            <a:avLst/>
          </a:prstGeom>
          <a:noFill/>
        </p:spPr>
        <p:txBody>
          <a:bodyPr wrap="none" rtlCol="0">
            <a:spAutoFit/>
          </a:bodyPr>
          <a:lstStyle/>
          <a:p>
            <a:pPr algn="ctr"/>
            <a:r>
              <a:rPr lang="tr-TR" sz="2800" b="1" dirty="0"/>
              <a:t>SAYISAL </a:t>
            </a:r>
          </a:p>
          <a:p>
            <a:pPr algn="ctr"/>
            <a:r>
              <a:rPr lang="tr-TR" sz="2800" b="1" dirty="0"/>
              <a:t>PUAN</a:t>
            </a:r>
          </a:p>
        </p:txBody>
      </p:sp>
      <p:sp>
        <p:nvSpPr>
          <p:cNvPr id="38" name="37 Metin kutusu"/>
          <p:cNvSpPr txBox="1"/>
          <p:nvPr/>
        </p:nvSpPr>
        <p:spPr>
          <a:xfrm>
            <a:off x="1317743" y="4210176"/>
            <a:ext cx="1918219" cy="954107"/>
          </a:xfrm>
          <a:prstGeom prst="rect">
            <a:avLst/>
          </a:prstGeom>
          <a:noFill/>
        </p:spPr>
        <p:txBody>
          <a:bodyPr wrap="square" rtlCol="0">
            <a:spAutoFit/>
          </a:bodyPr>
          <a:lstStyle/>
          <a:p>
            <a:pPr algn="ctr"/>
            <a:r>
              <a:rPr lang="tr-TR" sz="2800" b="1" dirty="0"/>
              <a:t>EŞİT AĞIRLIK </a:t>
            </a:r>
          </a:p>
        </p:txBody>
      </p:sp>
      <p:sp>
        <p:nvSpPr>
          <p:cNvPr id="39" name="38 Metin kutusu"/>
          <p:cNvSpPr txBox="1"/>
          <p:nvPr/>
        </p:nvSpPr>
        <p:spPr>
          <a:xfrm>
            <a:off x="3612897" y="4270392"/>
            <a:ext cx="1250662" cy="954107"/>
          </a:xfrm>
          <a:prstGeom prst="rect">
            <a:avLst/>
          </a:prstGeom>
          <a:noFill/>
        </p:spPr>
        <p:txBody>
          <a:bodyPr wrap="none" rtlCol="0">
            <a:spAutoFit/>
          </a:bodyPr>
          <a:lstStyle/>
          <a:p>
            <a:pPr algn="ctr"/>
            <a:r>
              <a:rPr lang="tr-TR" sz="2800" b="1" dirty="0"/>
              <a:t>DİL </a:t>
            </a:r>
          </a:p>
          <a:p>
            <a:pPr algn="ctr"/>
            <a:r>
              <a:rPr lang="tr-TR" sz="2800" b="1" dirty="0"/>
              <a:t>PUANI</a:t>
            </a:r>
          </a:p>
        </p:txBody>
      </p:sp>
      <p:grpSp>
        <p:nvGrpSpPr>
          <p:cNvPr id="4" name="51 Grup"/>
          <p:cNvGrpSpPr/>
          <p:nvPr/>
        </p:nvGrpSpPr>
        <p:grpSpPr>
          <a:xfrm>
            <a:off x="6150908" y="1229742"/>
            <a:ext cx="6053793" cy="1296755"/>
            <a:chOff x="4613180" y="1229742"/>
            <a:chExt cx="4540345" cy="1296755"/>
          </a:xfrm>
        </p:grpSpPr>
        <p:sp>
          <p:nvSpPr>
            <p:cNvPr id="46" name="45 Dikdörtgen"/>
            <p:cNvSpPr/>
            <p:nvPr/>
          </p:nvSpPr>
          <p:spPr>
            <a:xfrm>
              <a:off x="5248275" y="1571625"/>
              <a:ext cx="3905250" cy="9334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5" name="50 Grup"/>
            <p:cNvGrpSpPr/>
            <p:nvPr/>
          </p:nvGrpSpPr>
          <p:grpSpPr>
            <a:xfrm>
              <a:off x="4613180" y="1229742"/>
              <a:ext cx="4416520" cy="1296755"/>
              <a:chOff x="4613180" y="1229742"/>
              <a:chExt cx="4416520" cy="1296755"/>
            </a:xfrm>
          </p:grpSpPr>
          <p:sp>
            <p:nvSpPr>
              <p:cNvPr id="16" name="Rectangle 15"/>
              <p:cNvSpPr/>
              <p:nvPr/>
            </p:nvSpPr>
            <p:spPr>
              <a:xfrm>
                <a:off x="5248276" y="1603167"/>
                <a:ext cx="3781424" cy="923330"/>
              </a:xfrm>
              <a:prstGeom prst="rect">
                <a:avLst/>
              </a:prstGeom>
            </p:spPr>
            <p:txBody>
              <a:bodyPr wrap="square">
                <a:spAutoFit/>
              </a:bodyPr>
              <a:lstStyle/>
              <a:p>
                <a:r>
                  <a:rPr lang="tr-TR" sz="1400" b="1" dirty="0">
                    <a:solidFill>
                      <a:schemeClr val="bg1"/>
                    </a:solidFill>
                  </a:rPr>
                  <a:t>Temel Yeterlilik Testi </a:t>
                </a:r>
                <a:r>
                  <a:rPr lang="tr-TR" b="1" dirty="0">
                    <a:solidFill>
                      <a:srgbClr val="FFFF00"/>
                    </a:solidFill>
                  </a:rPr>
                  <a:t>%40</a:t>
                </a:r>
                <a:r>
                  <a:rPr lang="tr-TR" sz="1050" b="1" dirty="0">
                    <a:solidFill>
                      <a:srgbClr val="FFFF00"/>
                    </a:solidFill>
                  </a:rPr>
                  <a:t> </a:t>
                </a:r>
                <a:endParaRPr lang="tr-TR" sz="1000" b="1" dirty="0">
                  <a:solidFill>
                    <a:srgbClr val="FFFF00"/>
                  </a:solidFill>
                </a:endParaRPr>
              </a:p>
              <a:p>
                <a:r>
                  <a:rPr lang="tr-TR" sz="1300" b="1" dirty="0">
                    <a:solidFill>
                      <a:schemeClr val="bg1"/>
                    </a:solidFill>
                  </a:rPr>
                  <a:t>Türk Dili ve Edebiyatı – Sosyal Bilimler-1 Testi </a:t>
                </a:r>
                <a:r>
                  <a:rPr lang="tr-TR" b="1" dirty="0">
                    <a:solidFill>
                      <a:srgbClr val="FFFF00"/>
                    </a:solidFill>
                  </a:rPr>
                  <a:t>% 30</a:t>
                </a:r>
                <a:endParaRPr lang="tr-TR" sz="1600" b="1" dirty="0">
                  <a:solidFill>
                    <a:srgbClr val="FFFF00"/>
                  </a:solidFill>
                </a:endParaRPr>
              </a:p>
              <a:p>
                <a:r>
                  <a:rPr lang="tr-TR" sz="1200" b="1" dirty="0">
                    <a:solidFill>
                      <a:srgbClr val="FF0000"/>
                    </a:solidFill>
                  </a:rPr>
                  <a:t> </a:t>
                </a:r>
                <a:r>
                  <a:rPr lang="tr-TR" sz="1300" b="1" dirty="0">
                    <a:solidFill>
                      <a:schemeClr val="bg1"/>
                    </a:solidFill>
                  </a:rPr>
                  <a:t>Sosyal Bilimler-2 Testi </a:t>
                </a:r>
                <a:r>
                  <a:rPr lang="tr-TR" b="1" dirty="0">
                    <a:solidFill>
                      <a:srgbClr val="FFFF00"/>
                    </a:solidFill>
                  </a:rPr>
                  <a:t>%30</a:t>
                </a:r>
                <a:endParaRPr lang="en-US" sz="1000" b="1" dirty="0">
                  <a:solidFill>
                    <a:srgbClr val="FFFF00"/>
                  </a:solidFill>
                </a:endParaRPr>
              </a:p>
            </p:txBody>
          </p:sp>
          <p:sp>
            <p:nvSpPr>
              <p:cNvPr id="17" name="TextBox 16"/>
              <p:cNvSpPr txBox="1"/>
              <p:nvPr/>
            </p:nvSpPr>
            <p:spPr>
              <a:xfrm>
                <a:off x="5189482" y="1229742"/>
                <a:ext cx="3692948" cy="369332"/>
              </a:xfrm>
              <a:prstGeom prst="rect">
                <a:avLst/>
              </a:prstGeom>
              <a:noFill/>
            </p:spPr>
            <p:txBody>
              <a:bodyPr wrap="square" rtlCol="0">
                <a:spAutoFit/>
              </a:bodyPr>
              <a:lstStyle/>
              <a:p>
                <a:r>
                  <a:rPr lang="tr-TR" dirty="0">
                    <a:solidFill>
                      <a:schemeClr val="tx2">
                        <a:lumMod val="50000"/>
                      </a:schemeClr>
                    </a:solidFill>
                    <a:latin typeface="Bebas Neue" panose="020B0606020202050201" pitchFamily="34" charset="0"/>
                  </a:rPr>
                  <a:t>Sözel Puan</a:t>
                </a:r>
                <a:endParaRPr lang="en-US" dirty="0">
                  <a:solidFill>
                    <a:schemeClr val="tx2">
                      <a:lumMod val="50000"/>
                    </a:schemeClr>
                  </a:solidFill>
                  <a:latin typeface="Bebas Neue" panose="020B0606020202050201" pitchFamily="34" charset="0"/>
                </a:endParaRPr>
              </a:p>
            </p:txBody>
          </p:sp>
          <p:grpSp>
            <p:nvGrpSpPr>
              <p:cNvPr id="6" name="42 Grup"/>
              <p:cNvGrpSpPr/>
              <p:nvPr/>
            </p:nvGrpSpPr>
            <p:grpSpPr>
              <a:xfrm>
                <a:off x="4613180" y="1729145"/>
                <a:ext cx="548640" cy="548640"/>
                <a:chOff x="4670330" y="2481620"/>
                <a:chExt cx="548640" cy="548640"/>
              </a:xfrm>
            </p:grpSpPr>
            <p:sp>
              <p:nvSpPr>
                <p:cNvPr id="18" name="Oval 17"/>
                <p:cNvSpPr/>
                <p:nvPr/>
              </p:nvSpPr>
              <p:spPr>
                <a:xfrm>
                  <a:off x="4670330" y="2481620"/>
                  <a:ext cx="548640" cy="54864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40" name="Picture 2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845733" y="2658782"/>
                  <a:ext cx="228600" cy="228600"/>
                </a:xfrm>
                <a:prstGeom prst="rect">
                  <a:avLst/>
                </a:prstGeom>
              </p:spPr>
            </p:pic>
          </p:grpSp>
        </p:grpSp>
      </p:grpSp>
      <p:grpSp>
        <p:nvGrpSpPr>
          <p:cNvPr id="8" name="54 Grup"/>
          <p:cNvGrpSpPr/>
          <p:nvPr/>
        </p:nvGrpSpPr>
        <p:grpSpPr>
          <a:xfrm>
            <a:off x="6265208" y="4077305"/>
            <a:ext cx="5926793" cy="1323370"/>
            <a:chOff x="4698905" y="4077305"/>
            <a:chExt cx="4445095" cy="1323370"/>
          </a:xfrm>
        </p:grpSpPr>
        <p:sp>
          <p:nvSpPr>
            <p:cNvPr id="48" name="47 Dikdörtgen"/>
            <p:cNvSpPr/>
            <p:nvPr/>
          </p:nvSpPr>
          <p:spPr>
            <a:xfrm>
              <a:off x="5295901" y="4419600"/>
              <a:ext cx="3848099" cy="981075"/>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endParaRPr lang="tr-TR" sz="1400" b="1" dirty="0">
                <a:solidFill>
                  <a:schemeClr val="bg1"/>
                </a:solidFill>
              </a:endParaRPr>
            </a:p>
            <a:p>
              <a:r>
                <a:rPr lang="tr-TR" sz="1400" b="1" dirty="0">
                  <a:solidFill>
                    <a:schemeClr val="bg1"/>
                  </a:solidFill>
                </a:rPr>
                <a:t>Temel Yeterlilik Testi </a:t>
              </a:r>
              <a:r>
                <a:rPr lang="tr-TR" b="1" dirty="0">
                  <a:solidFill>
                    <a:schemeClr val="tx1">
                      <a:lumMod val="95000"/>
                      <a:lumOff val="5000"/>
                    </a:schemeClr>
                  </a:solidFill>
                </a:rPr>
                <a:t>%40 </a:t>
              </a:r>
              <a:endParaRPr lang="tr-TR" sz="1400" b="1" dirty="0">
                <a:solidFill>
                  <a:schemeClr val="tx1">
                    <a:lumMod val="95000"/>
                    <a:lumOff val="5000"/>
                  </a:schemeClr>
                </a:solidFill>
              </a:endParaRPr>
            </a:p>
            <a:p>
              <a:r>
                <a:rPr lang="tr-TR" sz="1400" b="1" dirty="0">
                  <a:solidFill>
                    <a:schemeClr val="bg1"/>
                  </a:solidFill>
                </a:rPr>
                <a:t>Matematik Testi </a:t>
              </a:r>
              <a:r>
                <a:rPr lang="tr-TR" sz="1600" b="1" dirty="0">
                  <a:solidFill>
                    <a:schemeClr val="tx1">
                      <a:lumMod val="95000"/>
                      <a:lumOff val="5000"/>
                    </a:schemeClr>
                  </a:solidFill>
                </a:rPr>
                <a:t>% 30</a:t>
              </a:r>
              <a:endParaRPr lang="tr-TR" sz="1400" b="1" dirty="0">
                <a:solidFill>
                  <a:schemeClr val="tx1">
                    <a:lumMod val="95000"/>
                    <a:lumOff val="5000"/>
                  </a:schemeClr>
                </a:solidFill>
              </a:endParaRPr>
            </a:p>
            <a:p>
              <a:r>
                <a:rPr lang="tr-TR" sz="1300" b="1" dirty="0">
                  <a:solidFill>
                    <a:schemeClr val="bg1"/>
                  </a:solidFill>
                </a:rPr>
                <a:t>Türk Dili ve Edebiyatı – Sosyal Bilimler-1 Testi </a:t>
              </a:r>
              <a:r>
                <a:rPr lang="tr-TR" sz="1400" b="1" dirty="0">
                  <a:solidFill>
                    <a:schemeClr val="bg1"/>
                  </a:solidFill>
                </a:rPr>
                <a:t> </a:t>
              </a:r>
              <a:r>
                <a:rPr lang="tr-TR" sz="1600" b="1" dirty="0">
                  <a:solidFill>
                    <a:schemeClr val="tx1">
                      <a:lumMod val="95000"/>
                      <a:lumOff val="5000"/>
                    </a:schemeClr>
                  </a:solidFill>
                </a:rPr>
                <a:t>%30</a:t>
              </a:r>
              <a:endParaRPr lang="en-US" sz="1400" b="1" dirty="0">
                <a:solidFill>
                  <a:schemeClr val="tx1">
                    <a:lumMod val="95000"/>
                    <a:lumOff val="5000"/>
                  </a:schemeClr>
                </a:solidFill>
              </a:endParaRPr>
            </a:p>
            <a:p>
              <a:pPr algn="ctr"/>
              <a:endParaRPr lang="tr-TR" dirty="0"/>
            </a:p>
          </p:txBody>
        </p:sp>
        <p:grpSp>
          <p:nvGrpSpPr>
            <p:cNvPr id="10" name="47 Grup"/>
            <p:cNvGrpSpPr/>
            <p:nvPr/>
          </p:nvGrpSpPr>
          <p:grpSpPr>
            <a:xfrm>
              <a:off x="4698905" y="4077305"/>
              <a:ext cx="4254595" cy="1045029"/>
              <a:chOff x="4698905" y="3401030"/>
              <a:chExt cx="4254595" cy="1045029"/>
            </a:xfrm>
          </p:grpSpPr>
          <p:sp>
            <p:nvSpPr>
              <p:cNvPr id="24" name="TextBox 23"/>
              <p:cNvSpPr txBox="1"/>
              <p:nvPr/>
            </p:nvSpPr>
            <p:spPr>
              <a:xfrm>
                <a:off x="5260552" y="3401030"/>
                <a:ext cx="3692948" cy="369332"/>
              </a:xfrm>
              <a:prstGeom prst="rect">
                <a:avLst/>
              </a:prstGeom>
              <a:noFill/>
            </p:spPr>
            <p:txBody>
              <a:bodyPr wrap="square" rtlCol="0">
                <a:spAutoFit/>
              </a:bodyPr>
              <a:lstStyle/>
              <a:p>
                <a:r>
                  <a:rPr lang="tr-TR" dirty="0">
                    <a:solidFill>
                      <a:schemeClr val="tx2">
                        <a:lumMod val="50000"/>
                      </a:schemeClr>
                    </a:solidFill>
                    <a:latin typeface="Bebas Neue" panose="020B0606020202050201" pitchFamily="34" charset="0"/>
                  </a:rPr>
                  <a:t>Eşit ağırlık</a:t>
                </a:r>
                <a:endParaRPr lang="en-US" dirty="0">
                  <a:solidFill>
                    <a:schemeClr val="tx2">
                      <a:lumMod val="50000"/>
                    </a:schemeClr>
                  </a:solidFill>
                  <a:latin typeface="Bebas Neue" panose="020B0606020202050201" pitchFamily="34" charset="0"/>
                </a:endParaRPr>
              </a:p>
            </p:txBody>
          </p:sp>
          <p:grpSp>
            <p:nvGrpSpPr>
              <p:cNvPr id="11" name="44 Grup"/>
              <p:cNvGrpSpPr/>
              <p:nvPr/>
            </p:nvGrpSpPr>
            <p:grpSpPr>
              <a:xfrm>
                <a:off x="4698905" y="3897419"/>
                <a:ext cx="548640" cy="548640"/>
                <a:chOff x="4670330" y="3964094"/>
                <a:chExt cx="548640" cy="548640"/>
              </a:xfrm>
            </p:grpSpPr>
            <p:sp>
              <p:nvSpPr>
                <p:cNvPr id="25" name="Oval 24"/>
                <p:cNvSpPr/>
                <p:nvPr/>
              </p:nvSpPr>
              <p:spPr>
                <a:xfrm>
                  <a:off x="4670330" y="3964094"/>
                  <a:ext cx="548640" cy="54864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41" name="Picture 2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874308" y="4106582"/>
                  <a:ext cx="228600" cy="228600"/>
                </a:xfrm>
                <a:prstGeom prst="rect">
                  <a:avLst/>
                </a:prstGeom>
              </p:spPr>
            </p:pic>
          </p:grpSp>
        </p:grpSp>
      </p:grpSp>
      <p:grpSp>
        <p:nvGrpSpPr>
          <p:cNvPr id="12" name="53 Grup"/>
          <p:cNvGrpSpPr/>
          <p:nvPr/>
        </p:nvGrpSpPr>
        <p:grpSpPr>
          <a:xfrm>
            <a:off x="6227107" y="5455764"/>
            <a:ext cx="5964893" cy="1087912"/>
            <a:chOff x="4670330" y="5455764"/>
            <a:chExt cx="4473670" cy="1087912"/>
          </a:xfrm>
        </p:grpSpPr>
        <p:sp>
          <p:nvSpPr>
            <p:cNvPr id="49" name="48 Dikdörtgen"/>
            <p:cNvSpPr/>
            <p:nvPr/>
          </p:nvSpPr>
          <p:spPr>
            <a:xfrm>
              <a:off x="5295901" y="5743576"/>
              <a:ext cx="3848099" cy="800100"/>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endParaRPr lang="tr-TR" sz="1400" b="1" dirty="0">
                <a:solidFill>
                  <a:schemeClr val="bg1"/>
                </a:solidFill>
              </a:endParaRPr>
            </a:p>
            <a:p>
              <a:r>
                <a:rPr lang="tr-TR" sz="1400" b="1" dirty="0">
                  <a:solidFill>
                    <a:schemeClr val="bg1"/>
                  </a:solidFill>
                </a:rPr>
                <a:t>Temel Yeterlilik Testi </a:t>
              </a:r>
              <a:r>
                <a:rPr lang="tr-TR" b="1" dirty="0">
                  <a:solidFill>
                    <a:schemeClr val="tx1">
                      <a:lumMod val="95000"/>
                      <a:lumOff val="5000"/>
                    </a:schemeClr>
                  </a:solidFill>
                </a:rPr>
                <a:t>%40 </a:t>
              </a:r>
              <a:endParaRPr lang="tr-TR" sz="1400" b="1" dirty="0">
                <a:solidFill>
                  <a:schemeClr val="tx1">
                    <a:lumMod val="95000"/>
                    <a:lumOff val="5000"/>
                  </a:schemeClr>
                </a:solidFill>
              </a:endParaRPr>
            </a:p>
            <a:p>
              <a:r>
                <a:rPr lang="tr-TR" sz="1400" b="1" dirty="0">
                  <a:solidFill>
                    <a:schemeClr val="bg1"/>
                  </a:solidFill>
                </a:rPr>
                <a:t>Yabancı Dil Testi </a:t>
              </a:r>
              <a:r>
                <a:rPr lang="tr-TR" sz="1600" b="1" dirty="0">
                  <a:solidFill>
                    <a:schemeClr val="tx1">
                      <a:lumMod val="95000"/>
                      <a:lumOff val="5000"/>
                    </a:schemeClr>
                  </a:solidFill>
                </a:rPr>
                <a:t>% 60</a:t>
              </a:r>
              <a:endParaRPr lang="tr-TR" sz="1400" b="1" dirty="0">
                <a:solidFill>
                  <a:schemeClr val="tx1">
                    <a:lumMod val="95000"/>
                    <a:lumOff val="5000"/>
                  </a:schemeClr>
                </a:solidFill>
              </a:endParaRPr>
            </a:p>
            <a:p>
              <a:pPr algn="ctr"/>
              <a:endParaRPr lang="tr-TR" dirty="0"/>
            </a:p>
          </p:txBody>
        </p:sp>
        <p:grpSp>
          <p:nvGrpSpPr>
            <p:cNvPr id="13" name="48 Grup"/>
            <p:cNvGrpSpPr/>
            <p:nvPr/>
          </p:nvGrpSpPr>
          <p:grpSpPr>
            <a:xfrm>
              <a:off x="4670330" y="5455764"/>
              <a:ext cx="4245070" cy="834390"/>
              <a:chOff x="4670330" y="4655664"/>
              <a:chExt cx="4245070" cy="834390"/>
            </a:xfrm>
          </p:grpSpPr>
          <p:sp>
            <p:nvSpPr>
              <p:cNvPr id="27" name="TextBox 26"/>
              <p:cNvSpPr txBox="1"/>
              <p:nvPr/>
            </p:nvSpPr>
            <p:spPr>
              <a:xfrm>
                <a:off x="5222452" y="4655664"/>
                <a:ext cx="3692948" cy="369332"/>
              </a:xfrm>
              <a:prstGeom prst="rect">
                <a:avLst/>
              </a:prstGeom>
              <a:noFill/>
            </p:spPr>
            <p:txBody>
              <a:bodyPr wrap="square" rtlCol="0">
                <a:spAutoFit/>
              </a:bodyPr>
              <a:lstStyle/>
              <a:p>
                <a:r>
                  <a:rPr lang="tr-TR" dirty="0" err="1">
                    <a:solidFill>
                      <a:schemeClr val="tx2">
                        <a:lumMod val="50000"/>
                      </a:schemeClr>
                    </a:solidFill>
                    <a:latin typeface="Bebas Neue" panose="020B0606020202050201" pitchFamily="34" charset="0"/>
                  </a:rPr>
                  <a:t>Dİl</a:t>
                </a:r>
                <a:r>
                  <a:rPr lang="tr-TR" dirty="0">
                    <a:solidFill>
                      <a:schemeClr val="tx2">
                        <a:lumMod val="50000"/>
                      </a:schemeClr>
                    </a:solidFill>
                    <a:latin typeface="Bebas Neue" panose="020B0606020202050201" pitchFamily="34" charset="0"/>
                  </a:rPr>
                  <a:t> puanı</a:t>
                </a:r>
                <a:endParaRPr lang="en-US" dirty="0">
                  <a:solidFill>
                    <a:schemeClr val="tx2">
                      <a:lumMod val="50000"/>
                    </a:schemeClr>
                  </a:solidFill>
                  <a:latin typeface="Bebas Neue" panose="020B0606020202050201" pitchFamily="34" charset="0"/>
                </a:endParaRPr>
              </a:p>
            </p:txBody>
          </p:sp>
          <p:grpSp>
            <p:nvGrpSpPr>
              <p:cNvPr id="14" name="43 Grup"/>
              <p:cNvGrpSpPr/>
              <p:nvPr/>
            </p:nvGrpSpPr>
            <p:grpSpPr>
              <a:xfrm>
                <a:off x="4670330" y="4941414"/>
                <a:ext cx="548640" cy="548640"/>
                <a:chOff x="4670330" y="4703289"/>
                <a:chExt cx="548640" cy="548640"/>
              </a:xfrm>
            </p:grpSpPr>
            <p:sp>
              <p:nvSpPr>
                <p:cNvPr id="28" name="Oval 27"/>
                <p:cNvSpPr/>
                <p:nvPr/>
              </p:nvSpPr>
              <p:spPr>
                <a:xfrm>
                  <a:off x="4670330" y="4703289"/>
                  <a:ext cx="548640" cy="54864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42" name="Picture 2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836208" y="4849532"/>
                  <a:ext cx="228600" cy="228600"/>
                </a:xfrm>
                <a:prstGeom prst="rect">
                  <a:avLst/>
                </a:prstGeom>
              </p:spPr>
            </p:pic>
          </p:grpSp>
        </p:grpSp>
      </p:grpSp>
      <p:sp>
        <p:nvSpPr>
          <p:cNvPr id="32" name="31 Dikdörtgen"/>
          <p:cNvSpPr/>
          <p:nvPr/>
        </p:nvSpPr>
        <p:spPr>
          <a:xfrm>
            <a:off x="0" y="0"/>
            <a:ext cx="12192000" cy="99203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tr-TR"/>
          </a:p>
        </p:txBody>
      </p:sp>
      <p:grpSp>
        <p:nvGrpSpPr>
          <p:cNvPr id="15" name="Group 3"/>
          <p:cNvGrpSpPr/>
          <p:nvPr/>
        </p:nvGrpSpPr>
        <p:grpSpPr>
          <a:xfrm>
            <a:off x="54907" y="-78233"/>
            <a:ext cx="12192000" cy="1077218"/>
            <a:chOff x="16807" y="-1151109"/>
            <a:chExt cx="12192000" cy="1436291"/>
          </a:xfrm>
        </p:grpSpPr>
        <p:sp>
          <p:nvSpPr>
            <p:cNvPr id="44" name="TextBox 4"/>
            <p:cNvSpPr txBox="1"/>
            <p:nvPr/>
          </p:nvSpPr>
          <p:spPr>
            <a:xfrm>
              <a:off x="16807" y="-1151109"/>
              <a:ext cx="12192000" cy="1436291"/>
            </a:xfrm>
            <a:prstGeom prst="rect">
              <a:avLst/>
            </a:prstGeom>
            <a:noFill/>
          </p:spPr>
          <p:txBody>
            <a:bodyPr wrap="square" rtlCol="0">
              <a:spAutoFit/>
            </a:bodyPr>
            <a:lstStyle/>
            <a:p>
              <a:pPr algn="ctr"/>
              <a:r>
                <a:rPr lang="tr-TR" sz="4000" dirty="0">
                  <a:ln w="0"/>
                  <a:solidFill>
                    <a:srgbClr val="FF0000"/>
                  </a:solidFill>
                  <a:effectLst>
                    <a:outerShdw blurRad="38100" dist="25400" dir="5400000" algn="ctr" rotWithShape="0">
                      <a:srgbClr val="6E747A">
                        <a:alpha val="43000"/>
                      </a:srgbClr>
                    </a:outerShdw>
                  </a:effectLst>
                  <a:latin typeface="Bebas Neue" panose="020B0606020202050201" pitchFamily="34" charset="0"/>
                </a:rPr>
                <a:t>PUAN TÜRLERİ</a:t>
              </a:r>
            </a:p>
            <a:p>
              <a:pPr algn="ctr"/>
              <a:endParaRPr lang="en-US" sz="2400" dirty="0">
                <a:ln w="0"/>
                <a:solidFill>
                  <a:schemeClr val="accent1"/>
                </a:solidFill>
                <a:effectLst>
                  <a:outerShdw blurRad="38100" dist="25400" dir="5400000" algn="ctr" rotWithShape="0">
                    <a:srgbClr val="6E747A">
                      <a:alpha val="43000"/>
                    </a:srgbClr>
                  </a:outerShdw>
                </a:effectLst>
                <a:latin typeface="Bebas Neue" panose="020B0606020202050201" pitchFamily="34" charset="0"/>
              </a:endParaRPr>
            </a:p>
          </p:txBody>
        </p:sp>
        <p:sp>
          <p:nvSpPr>
            <p:cNvPr id="45" name="Rectangle 5"/>
            <p:cNvSpPr/>
            <p:nvPr/>
          </p:nvSpPr>
          <p:spPr>
            <a:xfrm>
              <a:off x="324617" y="-433978"/>
              <a:ext cx="10944665" cy="615553"/>
            </a:xfrm>
            <a:prstGeom prst="rect">
              <a:avLst/>
            </a:prstGeom>
          </p:spPr>
          <p:txBody>
            <a:bodyPr wrap="square">
              <a:spAutoFit/>
            </a:bodyPr>
            <a:lstStyle/>
            <a:p>
              <a:pPr algn="ctr"/>
              <a:r>
                <a:rPr lang="tr-TR"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ORANLAR</a:t>
              </a:r>
              <a:endPar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grpSp>
      <p:sp>
        <p:nvSpPr>
          <p:cNvPr id="56" name="55 Slayt Numarası Yer Tutucusu"/>
          <p:cNvSpPr>
            <a:spLocks noGrp="1"/>
          </p:cNvSpPr>
          <p:nvPr>
            <p:ph type="sldNum" sz="quarter" idx="12"/>
          </p:nvPr>
        </p:nvSpPr>
        <p:spPr/>
        <p:txBody>
          <a:bodyPr/>
          <a:lstStyle/>
          <a:p>
            <a:fld id="{2F0443AE-4F20-4B40-B91B-135E9B6A23DD}" type="slidenum">
              <a:rPr lang="en-US" smtClean="0"/>
              <a:pPr/>
              <a:t>20</a:t>
            </a:fld>
            <a:endParaRPr lang="en-US"/>
          </a:p>
        </p:txBody>
      </p:sp>
    </p:spTree>
    <p:extLst>
      <p:ext uri="{BB962C8B-B14F-4D97-AF65-F5344CB8AC3E}">
        <p14:creationId xmlns:p14="http://schemas.microsoft.com/office/powerpoint/2010/main" val="591225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770" decel="100000"/>
                                        <p:tgtEl>
                                          <p:spTgt spid="9"/>
                                        </p:tgtEl>
                                      </p:cBhvr>
                                    </p:animEffect>
                                    <p:animScale>
                                      <p:cBhvr>
                                        <p:cTn id="8" dur="770" decel="100000"/>
                                        <p:tgtEl>
                                          <p:spTgt spid="9"/>
                                        </p:tgtEl>
                                      </p:cBhvr>
                                      <p:from x="10000" y="10000"/>
                                      <p:to x="200000" y="450000"/>
                                    </p:animScale>
                                    <p:animScale>
                                      <p:cBhvr>
                                        <p:cTn id="9" dur="1230" accel="100000" fill="hold">
                                          <p:stCondLst>
                                            <p:cond delay="770"/>
                                          </p:stCondLst>
                                        </p:cTn>
                                        <p:tgtEl>
                                          <p:spTgt spid="9"/>
                                        </p:tgtEl>
                                      </p:cBhvr>
                                      <p:from x="200000" y="450000"/>
                                      <p:to x="100000" y="100000"/>
                                    </p:animScale>
                                    <p:set>
                                      <p:cBhvr>
                                        <p:cTn id="10" dur="770" fill="hold"/>
                                        <p:tgtEl>
                                          <p:spTgt spid="9"/>
                                        </p:tgtEl>
                                        <p:attrNameLst>
                                          <p:attrName>ppt_x</p:attrName>
                                        </p:attrNameLst>
                                      </p:cBhvr>
                                      <p:to>
                                        <p:strVal val="(0.5)"/>
                                      </p:to>
                                    </p:set>
                                    <p:anim from="(0.5)" to="(#ppt_x)" calcmode="lin" valueType="num">
                                      <p:cBhvr>
                                        <p:cTn id="11" dur="1230" accel="100000" fill="hold">
                                          <p:stCondLst>
                                            <p:cond delay="770"/>
                                          </p:stCondLst>
                                        </p:cTn>
                                        <p:tgtEl>
                                          <p:spTgt spid="9"/>
                                        </p:tgtEl>
                                        <p:attrNameLst>
                                          <p:attrName>ppt_x</p:attrName>
                                        </p:attrNameLst>
                                      </p:cBhvr>
                                    </p:anim>
                                    <p:set>
                                      <p:cBhvr>
                                        <p:cTn id="12" dur="770" fill="hold"/>
                                        <p:tgtEl>
                                          <p:spTgt spid="9"/>
                                        </p:tgtEl>
                                        <p:attrNameLst>
                                          <p:attrName>ppt_y</p:attrName>
                                        </p:attrNameLst>
                                      </p:cBhvr>
                                      <p:to>
                                        <p:strVal val="(#ppt_y+0.4)"/>
                                      </p:to>
                                    </p:set>
                                    <p:anim from="(#ppt_y+0.4)" to="(#ppt_y)" calcmode="lin" valueType="num">
                                      <p:cBhvr>
                                        <p:cTn id="13" dur="1230" accel="100000" fill="hold">
                                          <p:stCondLst>
                                            <p:cond delay="770"/>
                                          </p:stCondLst>
                                        </p:cTn>
                                        <p:tgtEl>
                                          <p:spTgt spid="9"/>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checkerboard(across)">
                                      <p:cBhvr>
                                        <p:cTn id="18" dur="500"/>
                                        <p:tgtEl>
                                          <p:spTgt spid="7"/>
                                        </p:tgtEl>
                                      </p:cBhvr>
                                    </p:animEffect>
                                  </p:childTnLst>
                                </p:cTn>
                              </p:par>
                            </p:childTnLst>
                          </p:cTn>
                        </p:par>
                        <p:par>
                          <p:cTn id="19" fill="hold">
                            <p:stCondLst>
                              <p:cond delay="500"/>
                            </p:stCondLst>
                            <p:childTnLst>
                              <p:par>
                                <p:cTn id="20" presetID="3" presetClass="entr" presetSubtype="10" fill="hold" grpId="0" nodeType="after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blinds(horizontal)">
                                      <p:cBhvr>
                                        <p:cTn id="22" dur="500"/>
                                        <p:tgtEl>
                                          <p:spTgt spid="36"/>
                                        </p:tgtEl>
                                      </p:cBhvr>
                                    </p:animEffect>
                                  </p:childTnLst>
                                </p:cTn>
                              </p:par>
                            </p:childTnLst>
                          </p:cTn>
                        </p:par>
                        <p:par>
                          <p:cTn id="23" fill="hold">
                            <p:stCondLst>
                              <p:cond delay="1000"/>
                            </p:stCondLst>
                            <p:childTnLst>
                              <p:par>
                                <p:cTn id="24" presetID="3" presetClass="entr" presetSubtype="10" fill="hold" grpId="0"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blinds(horizontal)">
                                      <p:cBhvr>
                                        <p:cTn id="26" dur="500"/>
                                        <p:tgtEl>
                                          <p:spTgt spid="37"/>
                                        </p:tgtEl>
                                      </p:cBhvr>
                                    </p:animEffect>
                                  </p:childTnLst>
                                </p:cTn>
                              </p:par>
                            </p:childTnLst>
                          </p:cTn>
                        </p:par>
                        <p:par>
                          <p:cTn id="27" fill="hold">
                            <p:stCondLst>
                              <p:cond delay="1500"/>
                            </p:stCondLst>
                            <p:childTnLst>
                              <p:par>
                                <p:cTn id="28" presetID="3" presetClass="entr" presetSubtype="10" fill="hold" grpId="0" nodeType="afterEffect">
                                  <p:stCondLst>
                                    <p:cond delay="0"/>
                                  </p:stCondLst>
                                  <p:childTnLst>
                                    <p:set>
                                      <p:cBhvr>
                                        <p:cTn id="29" dur="1" fill="hold">
                                          <p:stCondLst>
                                            <p:cond delay="0"/>
                                          </p:stCondLst>
                                        </p:cTn>
                                        <p:tgtEl>
                                          <p:spTgt spid="38"/>
                                        </p:tgtEl>
                                        <p:attrNameLst>
                                          <p:attrName>style.visibility</p:attrName>
                                        </p:attrNameLst>
                                      </p:cBhvr>
                                      <p:to>
                                        <p:strVal val="visible"/>
                                      </p:to>
                                    </p:set>
                                    <p:animEffect transition="in" filter="blinds(horizontal)">
                                      <p:cBhvr>
                                        <p:cTn id="30" dur="500"/>
                                        <p:tgtEl>
                                          <p:spTgt spid="38"/>
                                        </p:tgtEl>
                                      </p:cBhvr>
                                    </p:animEffect>
                                  </p:childTnLst>
                                </p:cTn>
                              </p:par>
                            </p:childTnLst>
                          </p:cTn>
                        </p:par>
                        <p:par>
                          <p:cTn id="31" fill="hold">
                            <p:stCondLst>
                              <p:cond delay="2000"/>
                            </p:stCondLst>
                            <p:childTnLst>
                              <p:par>
                                <p:cTn id="32" presetID="3" presetClass="entr" presetSubtype="10" fill="hold" grpId="0" nodeType="afterEffect">
                                  <p:stCondLst>
                                    <p:cond delay="0"/>
                                  </p:stCondLst>
                                  <p:childTnLst>
                                    <p:set>
                                      <p:cBhvr>
                                        <p:cTn id="33" dur="1" fill="hold">
                                          <p:stCondLst>
                                            <p:cond delay="0"/>
                                          </p:stCondLst>
                                        </p:cTn>
                                        <p:tgtEl>
                                          <p:spTgt spid="39"/>
                                        </p:tgtEl>
                                        <p:attrNameLst>
                                          <p:attrName>style.visibility</p:attrName>
                                        </p:attrNameLst>
                                      </p:cBhvr>
                                      <p:to>
                                        <p:strVal val="visible"/>
                                      </p:to>
                                    </p:set>
                                    <p:animEffect transition="in" filter="blinds(horizontal)">
                                      <p:cBhvr>
                                        <p:cTn id="34" dur="1000"/>
                                        <p:tgtEl>
                                          <p:spTgt spid="39"/>
                                        </p:tgtEl>
                                      </p:cBhvr>
                                    </p:animEffect>
                                  </p:childTnLst>
                                </p:cTn>
                              </p:par>
                            </p:childTnLst>
                          </p:cTn>
                        </p:par>
                      </p:childTnLst>
                    </p:cTn>
                  </p:par>
                  <p:par>
                    <p:cTn id="35" fill="hold">
                      <p:stCondLst>
                        <p:cond delay="indefinite"/>
                      </p:stCondLst>
                      <p:childTnLst>
                        <p:par>
                          <p:cTn id="36" fill="hold">
                            <p:stCondLst>
                              <p:cond delay="0"/>
                            </p:stCondLst>
                            <p:childTnLst>
                              <p:par>
                                <p:cTn id="37" presetID="20" presetClass="entr" presetSubtype="0" fill="hold" nodeType="click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edge">
                                      <p:cBhvr>
                                        <p:cTn id="39" dur="2000"/>
                                        <p:tgtEl>
                                          <p:spTgt spid="4"/>
                                        </p:tgtEl>
                                      </p:cBhvr>
                                    </p:animEffect>
                                  </p:childTnLst>
                                </p:cTn>
                              </p:par>
                            </p:childTnLst>
                          </p:cTn>
                        </p:par>
                      </p:childTnLst>
                    </p:cTn>
                  </p:par>
                  <p:par>
                    <p:cTn id="40" fill="hold">
                      <p:stCondLst>
                        <p:cond delay="indefinite"/>
                      </p:stCondLst>
                      <p:childTnLst>
                        <p:par>
                          <p:cTn id="41" fill="hold">
                            <p:stCondLst>
                              <p:cond delay="0"/>
                            </p:stCondLst>
                            <p:childTnLst>
                              <p:par>
                                <p:cTn id="42" presetID="20" presetClass="entr" presetSubtype="0" fill="hold" nodeType="clickEffect">
                                  <p:stCondLst>
                                    <p:cond delay="0"/>
                                  </p:stCondLst>
                                  <p:childTnLst>
                                    <p:set>
                                      <p:cBhvr>
                                        <p:cTn id="43" dur="1" fill="hold">
                                          <p:stCondLst>
                                            <p:cond delay="0"/>
                                          </p:stCondLst>
                                        </p:cTn>
                                        <p:tgtEl>
                                          <p:spTgt spid="2"/>
                                        </p:tgtEl>
                                        <p:attrNameLst>
                                          <p:attrName>style.visibility</p:attrName>
                                        </p:attrNameLst>
                                      </p:cBhvr>
                                      <p:to>
                                        <p:strVal val="visible"/>
                                      </p:to>
                                    </p:set>
                                    <p:animEffect transition="in" filter="wedge">
                                      <p:cBhvr>
                                        <p:cTn id="44" dur="2000"/>
                                        <p:tgtEl>
                                          <p:spTgt spid="2"/>
                                        </p:tgtEl>
                                      </p:cBhvr>
                                    </p:animEffect>
                                  </p:childTnLst>
                                </p:cTn>
                              </p:par>
                            </p:childTnLst>
                          </p:cTn>
                        </p:par>
                      </p:childTnLst>
                    </p:cTn>
                  </p:par>
                  <p:par>
                    <p:cTn id="45" fill="hold">
                      <p:stCondLst>
                        <p:cond delay="indefinite"/>
                      </p:stCondLst>
                      <p:childTnLst>
                        <p:par>
                          <p:cTn id="46" fill="hold">
                            <p:stCondLst>
                              <p:cond delay="0"/>
                            </p:stCondLst>
                            <p:childTnLst>
                              <p:par>
                                <p:cTn id="47" presetID="20" presetClass="entr" presetSubtype="0" fill="hold" nodeType="click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wedge">
                                      <p:cBhvr>
                                        <p:cTn id="49" dur="2000"/>
                                        <p:tgtEl>
                                          <p:spTgt spid="8"/>
                                        </p:tgtEl>
                                      </p:cBhvr>
                                    </p:animEffect>
                                  </p:childTnLst>
                                </p:cTn>
                              </p:par>
                            </p:childTnLst>
                          </p:cTn>
                        </p:par>
                      </p:childTnLst>
                    </p:cTn>
                  </p:par>
                  <p:par>
                    <p:cTn id="50" fill="hold">
                      <p:stCondLst>
                        <p:cond delay="indefinite"/>
                      </p:stCondLst>
                      <p:childTnLst>
                        <p:par>
                          <p:cTn id="51" fill="hold">
                            <p:stCondLst>
                              <p:cond delay="0"/>
                            </p:stCondLst>
                            <p:childTnLst>
                              <p:par>
                                <p:cTn id="52" presetID="20" presetClass="entr" presetSubtype="0" fill="hold" nodeType="click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edge">
                                      <p:cBhvr>
                                        <p:cTn id="54"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9" grpId="0"/>
      <p:bldP spid="36" grpId="0"/>
      <p:bldP spid="37" grpId="0"/>
      <p:bldP spid="38" grpId="0"/>
      <p:bldP spid="3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İçerik Yer Tutucusu"/>
          <p:cNvGraphicFramePr>
            <a:graphicFrameLocks noGrp="1"/>
          </p:cNvGraphicFramePr>
          <p:nvPr>
            <p:ph idx="1"/>
          </p:nvPr>
        </p:nvGraphicFramePr>
        <p:xfrm>
          <a:off x="177804" y="177799"/>
          <a:ext cx="11798304" cy="3001841"/>
        </p:xfrm>
        <a:graphic>
          <a:graphicData uri="http://schemas.openxmlformats.org/drawingml/2006/table">
            <a:tbl>
              <a:tblPr firstRow="1" bandRow="1">
                <a:tableStyleId>{8799B23B-EC83-4686-B30A-512413B5E67A}</a:tableStyleId>
              </a:tblPr>
              <a:tblGrid>
                <a:gridCol w="983192">
                  <a:extLst>
                    <a:ext uri="{9D8B030D-6E8A-4147-A177-3AD203B41FA5}">
                      <a16:colId xmlns:a16="http://schemas.microsoft.com/office/drawing/2014/main" val="20000"/>
                    </a:ext>
                  </a:extLst>
                </a:gridCol>
                <a:gridCol w="858304">
                  <a:extLst>
                    <a:ext uri="{9D8B030D-6E8A-4147-A177-3AD203B41FA5}">
                      <a16:colId xmlns:a16="http://schemas.microsoft.com/office/drawing/2014/main" val="20001"/>
                    </a:ext>
                  </a:extLst>
                </a:gridCol>
                <a:gridCol w="1108080">
                  <a:extLst>
                    <a:ext uri="{9D8B030D-6E8A-4147-A177-3AD203B41FA5}">
                      <a16:colId xmlns:a16="http://schemas.microsoft.com/office/drawing/2014/main" val="20002"/>
                    </a:ext>
                  </a:extLst>
                </a:gridCol>
                <a:gridCol w="983192">
                  <a:extLst>
                    <a:ext uri="{9D8B030D-6E8A-4147-A177-3AD203B41FA5}">
                      <a16:colId xmlns:a16="http://schemas.microsoft.com/office/drawing/2014/main" val="20003"/>
                    </a:ext>
                  </a:extLst>
                </a:gridCol>
                <a:gridCol w="983192">
                  <a:extLst>
                    <a:ext uri="{9D8B030D-6E8A-4147-A177-3AD203B41FA5}">
                      <a16:colId xmlns:a16="http://schemas.microsoft.com/office/drawing/2014/main" val="20004"/>
                    </a:ext>
                  </a:extLst>
                </a:gridCol>
                <a:gridCol w="983192">
                  <a:extLst>
                    <a:ext uri="{9D8B030D-6E8A-4147-A177-3AD203B41FA5}">
                      <a16:colId xmlns:a16="http://schemas.microsoft.com/office/drawing/2014/main" val="20005"/>
                    </a:ext>
                  </a:extLst>
                </a:gridCol>
                <a:gridCol w="983192">
                  <a:extLst>
                    <a:ext uri="{9D8B030D-6E8A-4147-A177-3AD203B41FA5}">
                      <a16:colId xmlns:a16="http://schemas.microsoft.com/office/drawing/2014/main" val="20006"/>
                    </a:ext>
                  </a:extLst>
                </a:gridCol>
                <a:gridCol w="983192">
                  <a:extLst>
                    <a:ext uri="{9D8B030D-6E8A-4147-A177-3AD203B41FA5}">
                      <a16:colId xmlns:a16="http://schemas.microsoft.com/office/drawing/2014/main" val="20007"/>
                    </a:ext>
                  </a:extLst>
                </a:gridCol>
                <a:gridCol w="983192">
                  <a:extLst>
                    <a:ext uri="{9D8B030D-6E8A-4147-A177-3AD203B41FA5}">
                      <a16:colId xmlns:a16="http://schemas.microsoft.com/office/drawing/2014/main" val="20008"/>
                    </a:ext>
                  </a:extLst>
                </a:gridCol>
                <a:gridCol w="983192">
                  <a:extLst>
                    <a:ext uri="{9D8B030D-6E8A-4147-A177-3AD203B41FA5}">
                      <a16:colId xmlns:a16="http://schemas.microsoft.com/office/drawing/2014/main" val="20009"/>
                    </a:ext>
                  </a:extLst>
                </a:gridCol>
                <a:gridCol w="983192">
                  <a:extLst>
                    <a:ext uri="{9D8B030D-6E8A-4147-A177-3AD203B41FA5}">
                      <a16:colId xmlns:a16="http://schemas.microsoft.com/office/drawing/2014/main" val="20010"/>
                    </a:ext>
                  </a:extLst>
                </a:gridCol>
                <a:gridCol w="983192">
                  <a:extLst>
                    <a:ext uri="{9D8B030D-6E8A-4147-A177-3AD203B41FA5}">
                      <a16:colId xmlns:a16="http://schemas.microsoft.com/office/drawing/2014/main" val="20011"/>
                    </a:ext>
                  </a:extLst>
                </a:gridCol>
              </a:tblGrid>
              <a:tr h="413947">
                <a:tc gridSpan="12">
                  <a:txBody>
                    <a:bodyPr/>
                    <a:lstStyle/>
                    <a:p>
                      <a:pPr algn="ctr"/>
                      <a:r>
                        <a:rPr lang="tr-TR" dirty="0"/>
                        <a:t>SÖZEL PUAN</a:t>
                      </a:r>
                      <a:endParaRPr lang="tr-TR" dirty="0">
                        <a:solidFill>
                          <a:schemeClr val="accent6">
                            <a:lumMod val="75000"/>
                          </a:schemeClr>
                        </a:solidFill>
                      </a:endParaRPr>
                    </a:p>
                  </a:txBody>
                  <a:tcPr marL="121920" marR="121920">
                    <a:solidFill>
                      <a:schemeClr val="accent3">
                        <a:lumMod val="60000"/>
                        <a:lumOff val="40000"/>
                      </a:schemeClr>
                    </a:solidFill>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extLst>
                  <a:ext uri="{0D108BD9-81ED-4DB2-BD59-A6C34878D82A}">
                    <a16:rowId xmlns:a16="http://schemas.microsoft.com/office/drawing/2014/main" val="10000"/>
                  </a:ext>
                </a:extLst>
              </a:tr>
              <a:tr h="578391">
                <a:tc gridSpan="12">
                  <a:txBody>
                    <a:bodyPr/>
                    <a:lstStyle/>
                    <a:p>
                      <a:pPr algn="ctr"/>
                      <a:r>
                        <a:rPr lang="tr-TR" sz="2800" dirty="0"/>
                        <a:t>Testlerin Ağırlıkları (%) </a:t>
                      </a:r>
                    </a:p>
                  </a:txBody>
                  <a:tcPr marL="121920" marR="121920"/>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extLst>
                  <a:ext uri="{0D108BD9-81ED-4DB2-BD59-A6C34878D82A}">
                    <a16:rowId xmlns:a16="http://schemas.microsoft.com/office/drawing/2014/main" val="10001"/>
                  </a:ext>
                </a:extLst>
              </a:tr>
              <a:tr h="413947">
                <a:tc gridSpan="5">
                  <a:txBody>
                    <a:bodyPr/>
                    <a:lstStyle/>
                    <a:p>
                      <a:pPr algn="ctr"/>
                      <a:r>
                        <a:rPr lang="tr-TR" dirty="0"/>
                        <a:t>TYT (Temel Yeterlilik Testi)</a:t>
                      </a:r>
                      <a:endParaRPr lang="tr-TR" b="1" dirty="0">
                        <a:solidFill>
                          <a:schemeClr val="accent1"/>
                        </a:solidFill>
                      </a:endParaRPr>
                    </a:p>
                  </a:txBody>
                  <a:tcPr marL="121920" marR="121920" anchor="ct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gridSpan="7">
                  <a:txBody>
                    <a:bodyPr/>
                    <a:lstStyle/>
                    <a:p>
                      <a:pPr algn="ctr"/>
                      <a:r>
                        <a:rPr lang="tr-TR" dirty="0"/>
                        <a:t>AYT (Alan</a:t>
                      </a:r>
                      <a:r>
                        <a:rPr lang="tr-TR" baseline="0" dirty="0"/>
                        <a:t> Yeterlilik Testi)</a:t>
                      </a:r>
                      <a:endParaRPr lang="tr-TR" b="1" dirty="0">
                        <a:solidFill>
                          <a:schemeClr val="accent1"/>
                        </a:solidFill>
                      </a:endParaRPr>
                    </a:p>
                  </a:txBody>
                  <a:tcPr marL="121920" marR="121920" anchor="ct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extLst>
                  <a:ext uri="{0D108BD9-81ED-4DB2-BD59-A6C34878D82A}">
                    <a16:rowId xmlns:a16="http://schemas.microsoft.com/office/drawing/2014/main" val="10002"/>
                  </a:ext>
                </a:extLst>
              </a:tr>
              <a:tr h="510345">
                <a:tc rowSpan="2">
                  <a:txBody>
                    <a:bodyPr/>
                    <a:lstStyle/>
                    <a:p>
                      <a:pPr algn="ctr"/>
                      <a:r>
                        <a:rPr lang="tr-TR" sz="1100" dirty="0"/>
                        <a:t>Puan Türü</a:t>
                      </a:r>
                      <a:endParaRPr lang="tr-TR" sz="1100" b="1" dirty="0"/>
                    </a:p>
                  </a:txBody>
                  <a:tcPr marL="121920" marR="121920" anchor="ctr"/>
                </a:tc>
                <a:tc rowSpan="2">
                  <a:txBody>
                    <a:bodyPr/>
                    <a:lstStyle/>
                    <a:p>
                      <a:pPr algn="ctr"/>
                      <a:r>
                        <a:rPr lang="tr-TR" sz="1100" dirty="0"/>
                        <a:t>Türkçe</a:t>
                      </a:r>
                      <a:endParaRPr lang="tr-TR" sz="1100" b="0" dirty="0"/>
                    </a:p>
                  </a:txBody>
                  <a:tcPr marL="121920" marR="121920" anchor="ctr"/>
                </a:tc>
                <a:tc rowSpan="2">
                  <a:txBody>
                    <a:bodyPr/>
                    <a:lstStyle/>
                    <a:p>
                      <a:pPr algn="ctr"/>
                      <a:r>
                        <a:rPr lang="tr-TR" sz="1100" dirty="0"/>
                        <a:t>Temel  Matematik</a:t>
                      </a:r>
                      <a:endParaRPr lang="tr-TR" sz="1100" b="0" dirty="0"/>
                    </a:p>
                  </a:txBody>
                  <a:tcPr marL="121920" marR="121920" anchor="ctr"/>
                </a:tc>
                <a:tc rowSpan="2">
                  <a:txBody>
                    <a:bodyPr/>
                    <a:lstStyle/>
                    <a:p>
                      <a:pPr algn="ctr"/>
                      <a:r>
                        <a:rPr lang="tr-TR" sz="1100" dirty="0"/>
                        <a:t>Fen Bilimleri</a:t>
                      </a:r>
                      <a:endParaRPr lang="tr-TR" sz="1100" b="0" dirty="0"/>
                    </a:p>
                  </a:txBody>
                  <a:tcPr marL="121920" marR="121920" anchor="ctr"/>
                </a:tc>
                <a:tc rowSpan="2">
                  <a:txBody>
                    <a:bodyPr/>
                    <a:lstStyle/>
                    <a:p>
                      <a:pPr algn="ctr"/>
                      <a:r>
                        <a:rPr lang="tr-TR" sz="1100" dirty="0"/>
                        <a:t>Sosyal Bilimler</a:t>
                      </a:r>
                      <a:endParaRPr lang="tr-TR" sz="1100" b="0" dirty="0"/>
                    </a:p>
                  </a:txBody>
                  <a:tcPr marL="121920" marR="121920" anchor="ctr"/>
                </a:tc>
                <a:tc gridSpan="3">
                  <a:txBody>
                    <a:bodyPr/>
                    <a:lstStyle/>
                    <a:p>
                      <a:pPr algn="ctr"/>
                      <a:r>
                        <a:rPr lang="tr-TR" sz="1400" b="1" dirty="0"/>
                        <a:t>Türk Dili ve Edebiyatı- Sosyal Bilimler-1</a:t>
                      </a:r>
                    </a:p>
                  </a:txBody>
                  <a:tcPr marL="121920" marR="121920" anchor="ctr"/>
                </a:tc>
                <a:tc hMerge="1">
                  <a:txBody>
                    <a:bodyPr/>
                    <a:lstStyle/>
                    <a:p>
                      <a:endParaRPr lang="tr-TR" dirty="0"/>
                    </a:p>
                  </a:txBody>
                  <a:tcPr/>
                </a:tc>
                <a:tc hMerge="1">
                  <a:txBody>
                    <a:bodyPr/>
                    <a:lstStyle/>
                    <a:p>
                      <a:endParaRPr lang="tr-TR" dirty="0"/>
                    </a:p>
                  </a:txBody>
                  <a:tcPr/>
                </a:tc>
                <a:tc gridSpan="4">
                  <a:txBody>
                    <a:bodyPr/>
                    <a:lstStyle/>
                    <a:p>
                      <a:pPr algn="ctr"/>
                      <a:r>
                        <a:rPr lang="tr-TR" sz="1400" b="1" dirty="0"/>
                        <a:t>Sosyal Bilimler-2</a:t>
                      </a:r>
                    </a:p>
                  </a:txBody>
                  <a:tcPr marL="121920" marR="121920" anchor="ctr"/>
                </a:tc>
                <a:tc hMerge="1">
                  <a:txBody>
                    <a:bodyPr/>
                    <a:lstStyle/>
                    <a:p>
                      <a:endParaRPr lang="tr-TR" dirty="0"/>
                    </a:p>
                  </a:txBody>
                  <a:tcPr/>
                </a:tc>
                <a:tc hMerge="1">
                  <a:txBody>
                    <a:bodyPr/>
                    <a:lstStyle/>
                    <a:p>
                      <a:endParaRPr lang="tr-TR" dirty="0"/>
                    </a:p>
                  </a:txBody>
                  <a:tcPr/>
                </a:tc>
                <a:tc hMerge="1">
                  <a:txBody>
                    <a:bodyPr/>
                    <a:lstStyle/>
                    <a:p>
                      <a:endParaRPr lang="tr-TR" dirty="0"/>
                    </a:p>
                  </a:txBody>
                  <a:tcPr/>
                </a:tc>
                <a:extLst>
                  <a:ext uri="{0D108BD9-81ED-4DB2-BD59-A6C34878D82A}">
                    <a16:rowId xmlns:a16="http://schemas.microsoft.com/office/drawing/2014/main" val="10003"/>
                  </a:ext>
                </a:extLst>
              </a:tr>
              <a:tr h="663449">
                <a:tc vMerge="1">
                  <a:txBody>
                    <a:bodyPr/>
                    <a:lstStyle/>
                    <a:p>
                      <a:endParaRPr lang="tr-TR" dirty="0"/>
                    </a:p>
                  </a:txBody>
                  <a:tcPr/>
                </a:tc>
                <a:tc vMerge="1">
                  <a:txBody>
                    <a:bodyPr/>
                    <a:lstStyle/>
                    <a:p>
                      <a:endParaRPr lang="tr-TR" dirty="0"/>
                    </a:p>
                  </a:txBody>
                  <a:tcPr/>
                </a:tc>
                <a:tc vMerge="1">
                  <a:txBody>
                    <a:bodyPr/>
                    <a:lstStyle/>
                    <a:p>
                      <a:endParaRPr lang="tr-TR" dirty="0"/>
                    </a:p>
                  </a:txBody>
                  <a:tcPr/>
                </a:tc>
                <a:tc vMerge="1">
                  <a:txBody>
                    <a:bodyPr/>
                    <a:lstStyle/>
                    <a:p>
                      <a:endParaRPr lang="tr-TR" dirty="0"/>
                    </a:p>
                  </a:txBody>
                  <a:tcPr/>
                </a:tc>
                <a:tc vMerge="1">
                  <a:txBody>
                    <a:bodyPr/>
                    <a:lstStyle/>
                    <a:p>
                      <a:endParaRPr lang="tr-TR" dirty="0"/>
                    </a:p>
                  </a:txBody>
                  <a:tcPr/>
                </a:tc>
                <a:tc>
                  <a:txBody>
                    <a:bodyPr/>
                    <a:lstStyle/>
                    <a:p>
                      <a:pPr algn="ctr"/>
                      <a:r>
                        <a:rPr lang="tr-TR" sz="1100" dirty="0"/>
                        <a:t>Türk Dili ve Edebiyatı </a:t>
                      </a:r>
                      <a:endParaRPr lang="tr-TR" sz="1100" b="0" dirty="0"/>
                    </a:p>
                  </a:txBody>
                  <a:tcPr marL="121920" marR="121920" anchor="ctr"/>
                </a:tc>
                <a:tc>
                  <a:txBody>
                    <a:bodyPr/>
                    <a:lstStyle/>
                    <a:p>
                      <a:pPr algn="ctr"/>
                      <a:r>
                        <a:rPr lang="tr-TR" sz="1100" dirty="0"/>
                        <a:t>Tarih-1</a:t>
                      </a:r>
                      <a:endParaRPr lang="tr-TR" sz="1100" b="0" dirty="0"/>
                    </a:p>
                  </a:txBody>
                  <a:tcPr marL="121920" marR="121920" anchor="ctr"/>
                </a:tc>
                <a:tc>
                  <a:txBody>
                    <a:bodyPr/>
                    <a:lstStyle/>
                    <a:p>
                      <a:pPr algn="ctr"/>
                      <a:r>
                        <a:rPr lang="tr-TR" sz="1100" dirty="0" err="1"/>
                        <a:t>Coğ</a:t>
                      </a:r>
                      <a:r>
                        <a:rPr lang="tr-TR" sz="1100" dirty="0"/>
                        <a:t>.-1 </a:t>
                      </a:r>
                      <a:endParaRPr lang="tr-TR" sz="1100" b="0" dirty="0"/>
                    </a:p>
                  </a:txBody>
                  <a:tcPr marL="121920" marR="121920" anchor="ctr"/>
                </a:tc>
                <a:tc>
                  <a:txBody>
                    <a:bodyPr/>
                    <a:lstStyle/>
                    <a:p>
                      <a:pPr algn="ctr"/>
                      <a:r>
                        <a:rPr lang="tr-TR" sz="1100" dirty="0"/>
                        <a:t>Tarih-2</a:t>
                      </a:r>
                      <a:endParaRPr lang="tr-TR" sz="1100" b="0" dirty="0"/>
                    </a:p>
                  </a:txBody>
                  <a:tcPr marL="121920" marR="121920" anchor="ctr"/>
                </a:tc>
                <a:tc>
                  <a:txBody>
                    <a:bodyPr/>
                    <a:lstStyle/>
                    <a:p>
                      <a:pPr algn="ctr"/>
                      <a:r>
                        <a:rPr lang="tr-TR" sz="1100" dirty="0" err="1"/>
                        <a:t>Coğ</a:t>
                      </a:r>
                      <a:r>
                        <a:rPr lang="tr-TR" sz="1100" dirty="0"/>
                        <a:t>.-2 </a:t>
                      </a:r>
                      <a:endParaRPr lang="tr-TR" sz="1100" b="0" dirty="0"/>
                    </a:p>
                  </a:txBody>
                  <a:tcPr marL="121920" marR="121920" anchor="ctr"/>
                </a:tc>
                <a:tc>
                  <a:txBody>
                    <a:bodyPr/>
                    <a:lstStyle/>
                    <a:p>
                      <a:pPr algn="ctr"/>
                      <a:r>
                        <a:rPr lang="tr-TR" sz="1100" dirty="0"/>
                        <a:t>Felsefe Grubu </a:t>
                      </a:r>
                      <a:endParaRPr lang="tr-TR" sz="1100" b="0" dirty="0"/>
                    </a:p>
                  </a:txBody>
                  <a:tcPr marL="121920" marR="121920" anchor="ctr"/>
                </a:tc>
                <a:tc>
                  <a:txBody>
                    <a:bodyPr/>
                    <a:lstStyle/>
                    <a:p>
                      <a:pPr algn="ctr"/>
                      <a:r>
                        <a:rPr lang="tr-TR" sz="1100" dirty="0"/>
                        <a:t>DİKAB</a:t>
                      </a:r>
                      <a:endParaRPr lang="tr-TR" sz="1100" b="0" dirty="0"/>
                    </a:p>
                  </a:txBody>
                  <a:tcPr marL="121920" marR="121920" anchor="ctr"/>
                </a:tc>
                <a:extLst>
                  <a:ext uri="{0D108BD9-81ED-4DB2-BD59-A6C34878D82A}">
                    <a16:rowId xmlns:a16="http://schemas.microsoft.com/office/drawing/2014/main" val="10004"/>
                  </a:ext>
                </a:extLst>
              </a:tr>
              <a:tr h="413947">
                <a:tc>
                  <a:txBody>
                    <a:bodyPr/>
                    <a:lstStyle/>
                    <a:p>
                      <a:r>
                        <a:rPr lang="tr-TR" dirty="0"/>
                        <a:t>Sözel</a:t>
                      </a:r>
                    </a:p>
                  </a:txBody>
                  <a:tcPr marL="121920" marR="121920"/>
                </a:tc>
                <a:tc>
                  <a:txBody>
                    <a:bodyPr/>
                    <a:lstStyle/>
                    <a:p>
                      <a:pPr algn="ctr"/>
                      <a:r>
                        <a:rPr lang="tr-TR" dirty="0"/>
                        <a:t>13</a:t>
                      </a:r>
                    </a:p>
                  </a:txBody>
                  <a:tcPr marL="121920" marR="121920"/>
                </a:tc>
                <a:tc>
                  <a:txBody>
                    <a:bodyPr/>
                    <a:lstStyle/>
                    <a:p>
                      <a:pPr algn="ctr"/>
                      <a:r>
                        <a:rPr lang="tr-TR" dirty="0"/>
                        <a:t>13</a:t>
                      </a:r>
                    </a:p>
                  </a:txBody>
                  <a:tcPr marL="121920" marR="121920"/>
                </a:tc>
                <a:tc>
                  <a:txBody>
                    <a:bodyPr/>
                    <a:lstStyle/>
                    <a:p>
                      <a:pPr algn="ctr"/>
                      <a:r>
                        <a:rPr lang="tr-TR"/>
                        <a:t>7</a:t>
                      </a:r>
                      <a:endParaRPr lang="tr-TR" dirty="0"/>
                    </a:p>
                  </a:txBody>
                  <a:tcPr marL="121920" marR="121920"/>
                </a:tc>
                <a:tc>
                  <a:txBody>
                    <a:bodyPr/>
                    <a:lstStyle/>
                    <a:p>
                      <a:pPr algn="ctr"/>
                      <a:r>
                        <a:rPr lang="tr-TR" dirty="0"/>
                        <a:t>7</a:t>
                      </a:r>
                    </a:p>
                  </a:txBody>
                  <a:tcPr marL="121920" marR="121920"/>
                </a:tc>
                <a:tc>
                  <a:txBody>
                    <a:bodyPr/>
                    <a:lstStyle/>
                    <a:p>
                      <a:pPr algn="ctr"/>
                      <a:r>
                        <a:rPr lang="tr-TR" dirty="0"/>
                        <a:t>18</a:t>
                      </a:r>
                    </a:p>
                  </a:txBody>
                  <a:tcPr marL="121920" marR="121920"/>
                </a:tc>
                <a:tc>
                  <a:txBody>
                    <a:bodyPr/>
                    <a:lstStyle/>
                    <a:p>
                      <a:pPr algn="ctr"/>
                      <a:r>
                        <a:rPr lang="tr-TR" dirty="0"/>
                        <a:t>7</a:t>
                      </a:r>
                    </a:p>
                  </a:txBody>
                  <a:tcPr marL="121920" marR="121920"/>
                </a:tc>
                <a:tc>
                  <a:txBody>
                    <a:bodyPr/>
                    <a:lstStyle/>
                    <a:p>
                      <a:pPr algn="ctr"/>
                      <a:r>
                        <a:rPr lang="tr-TR" dirty="0"/>
                        <a:t>5</a:t>
                      </a:r>
                    </a:p>
                  </a:txBody>
                  <a:tcPr marL="121920" marR="121920"/>
                </a:tc>
                <a:tc>
                  <a:txBody>
                    <a:bodyPr/>
                    <a:lstStyle/>
                    <a:p>
                      <a:pPr algn="ctr"/>
                      <a:r>
                        <a:rPr lang="tr-TR" dirty="0"/>
                        <a:t>8</a:t>
                      </a:r>
                    </a:p>
                  </a:txBody>
                  <a:tcPr marL="121920" marR="121920"/>
                </a:tc>
                <a:tc>
                  <a:txBody>
                    <a:bodyPr/>
                    <a:lstStyle/>
                    <a:p>
                      <a:pPr algn="ctr"/>
                      <a:r>
                        <a:rPr lang="tr-TR" dirty="0"/>
                        <a:t>8</a:t>
                      </a:r>
                    </a:p>
                  </a:txBody>
                  <a:tcPr marL="121920" marR="121920"/>
                </a:tc>
                <a:tc>
                  <a:txBody>
                    <a:bodyPr/>
                    <a:lstStyle/>
                    <a:p>
                      <a:pPr algn="ctr"/>
                      <a:r>
                        <a:rPr lang="tr-TR" dirty="0"/>
                        <a:t>9</a:t>
                      </a:r>
                    </a:p>
                  </a:txBody>
                  <a:tcPr marL="121920" marR="121920"/>
                </a:tc>
                <a:tc>
                  <a:txBody>
                    <a:bodyPr/>
                    <a:lstStyle/>
                    <a:p>
                      <a:pPr algn="ctr"/>
                      <a:r>
                        <a:rPr lang="tr-TR" dirty="0"/>
                        <a:t>5</a:t>
                      </a:r>
                    </a:p>
                  </a:txBody>
                  <a:tcPr marL="121920" marR="121920"/>
                </a:tc>
                <a:extLst>
                  <a:ext uri="{0D108BD9-81ED-4DB2-BD59-A6C34878D82A}">
                    <a16:rowId xmlns:a16="http://schemas.microsoft.com/office/drawing/2014/main" val="10005"/>
                  </a:ext>
                </a:extLst>
              </a:tr>
            </a:tbl>
          </a:graphicData>
        </a:graphic>
      </p:graphicFrame>
      <p:sp>
        <p:nvSpPr>
          <p:cNvPr id="7" name="6 Slayt Numarası Yer Tutucusu"/>
          <p:cNvSpPr>
            <a:spLocks noGrp="1"/>
          </p:cNvSpPr>
          <p:nvPr>
            <p:ph type="sldNum" sz="quarter" idx="12"/>
          </p:nvPr>
        </p:nvSpPr>
        <p:spPr/>
        <p:txBody>
          <a:bodyPr/>
          <a:lstStyle/>
          <a:p>
            <a:fld id="{2F0443AE-4F20-4B40-B91B-135E9B6A23DD}" type="slidenum">
              <a:rPr lang="en-US" smtClean="0"/>
              <a:pPr/>
              <a:t>21</a:t>
            </a:fld>
            <a:endParaRPr lang="en-US"/>
          </a:p>
        </p:txBody>
      </p:sp>
      <p:graphicFrame>
        <p:nvGraphicFramePr>
          <p:cNvPr id="5" name="3 İçerik Yer Tutucusu"/>
          <p:cNvGraphicFramePr>
            <a:graphicFrameLocks/>
          </p:cNvGraphicFramePr>
          <p:nvPr/>
        </p:nvGraphicFramePr>
        <p:xfrm>
          <a:off x="177796" y="3778250"/>
          <a:ext cx="11801554" cy="2372360"/>
        </p:xfrm>
        <a:graphic>
          <a:graphicData uri="http://schemas.openxmlformats.org/drawingml/2006/table">
            <a:tbl>
              <a:tblPr firstRow="1" bandRow="1">
                <a:tableStyleId>{BC89EF96-8CEA-46FF-86C4-4CE0E7609802}</a:tableStyleId>
              </a:tblPr>
              <a:tblGrid>
                <a:gridCol w="1311284">
                  <a:extLst>
                    <a:ext uri="{9D8B030D-6E8A-4147-A177-3AD203B41FA5}">
                      <a16:colId xmlns:a16="http://schemas.microsoft.com/office/drawing/2014/main" val="20000"/>
                    </a:ext>
                  </a:extLst>
                </a:gridCol>
                <a:gridCol w="1144720">
                  <a:extLst>
                    <a:ext uri="{9D8B030D-6E8A-4147-A177-3AD203B41FA5}">
                      <a16:colId xmlns:a16="http://schemas.microsoft.com/office/drawing/2014/main" val="20001"/>
                    </a:ext>
                  </a:extLst>
                </a:gridCol>
                <a:gridCol w="1477847">
                  <a:extLst>
                    <a:ext uri="{9D8B030D-6E8A-4147-A177-3AD203B41FA5}">
                      <a16:colId xmlns:a16="http://schemas.microsoft.com/office/drawing/2014/main" val="20002"/>
                    </a:ext>
                  </a:extLst>
                </a:gridCol>
                <a:gridCol w="1311284">
                  <a:extLst>
                    <a:ext uri="{9D8B030D-6E8A-4147-A177-3AD203B41FA5}">
                      <a16:colId xmlns:a16="http://schemas.microsoft.com/office/drawing/2014/main" val="20003"/>
                    </a:ext>
                  </a:extLst>
                </a:gridCol>
                <a:gridCol w="1311284">
                  <a:extLst>
                    <a:ext uri="{9D8B030D-6E8A-4147-A177-3AD203B41FA5}">
                      <a16:colId xmlns:a16="http://schemas.microsoft.com/office/drawing/2014/main" val="20004"/>
                    </a:ext>
                  </a:extLst>
                </a:gridCol>
                <a:gridCol w="1510551">
                  <a:extLst>
                    <a:ext uri="{9D8B030D-6E8A-4147-A177-3AD203B41FA5}">
                      <a16:colId xmlns:a16="http://schemas.microsoft.com/office/drawing/2014/main" val="20005"/>
                    </a:ext>
                  </a:extLst>
                </a:gridCol>
                <a:gridCol w="1112016">
                  <a:extLst>
                    <a:ext uri="{9D8B030D-6E8A-4147-A177-3AD203B41FA5}">
                      <a16:colId xmlns:a16="http://schemas.microsoft.com/office/drawing/2014/main" val="20006"/>
                    </a:ext>
                  </a:extLst>
                </a:gridCol>
                <a:gridCol w="1311284">
                  <a:extLst>
                    <a:ext uri="{9D8B030D-6E8A-4147-A177-3AD203B41FA5}">
                      <a16:colId xmlns:a16="http://schemas.microsoft.com/office/drawing/2014/main" val="20007"/>
                    </a:ext>
                  </a:extLst>
                </a:gridCol>
                <a:gridCol w="1311284">
                  <a:extLst>
                    <a:ext uri="{9D8B030D-6E8A-4147-A177-3AD203B41FA5}">
                      <a16:colId xmlns:a16="http://schemas.microsoft.com/office/drawing/2014/main" val="20008"/>
                    </a:ext>
                  </a:extLst>
                </a:gridCol>
              </a:tblGrid>
              <a:tr h="370840">
                <a:tc gridSpan="9">
                  <a:txBody>
                    <a:bodyPr/>
                    <a:lstStyle/>
                    <a:p>
                      <a:pPr algn="ctr"/>
                      <a:r>
                        <a:rPr lang="tr-TR" dirty="0"/>
                        <a:t>SAYISAL PUAN</a:t>
                      </a:r>
                      <a:endParaRPr lang="tr-TR" dirty="0">
                        <a:solidFill>
                          <a:schemeClr val="accent6">
                            <a:lumMod val="75000"/>
                          </a:schemeClr>
                        </a:solidFill>
                      </a:endParaRPr>
                    </a:p>
                  </a:txBody>
                  <a:tcPr marL="121920" marR="121920">
                    <a:solidFill>
                      <a:schemeClr val="accent1">
                        <a:lumMod val="60000"/>
                        <a:lumOff val="40000"/>
                      </a:schemeClr>
                    </a:solidFill>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extLst>
                  <a:ext uri="{0D108BD9-81ED-4DB2-BD59-A6C34878D82A}">
                    <a16:rowId xmlns:a16="http://schemas.microsoft.com/office/drawing/2014/main" val="10000"/>
                  </a:ext>
                </a:extLst>
              </a:tr>
              <a:tr h="370840">
                <a:tc gridSpan="9">
                  <a:txBody>
                    <a:bodyPr/>
                    <a:lstStyle/>
                    <a:p>
                      <a:pPr algn="ctr"/>
                      <a:r>
                        <a:rPr lang="tr-TR" sz="2800" dirty="0"/>
                        <a:t>Testlerin Ağırlıkları (%) </a:t>
                      </a:r>
                    </a:p>
                  </a:txBody>
                  <a:tcPr marL="121920" marR="121920"/>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extLst>
                  <a:ext uri="{0D108BD9-81ED-4DB2-BD59-A6C34878D82A}">
                    <a16:rowId xmlns:a16="http://schemas.microsoft.com/office/drawing/2014/main" val="10001"/>
                  </a:ext>
                </a:extLst>
              </a:tr>
              <a:tr h="370840">
                <a:tc gridSpan="5">
                  <a:txBody>
                    <a:bodyPr/>
                    <a:lstStyle/>
                    <a:p>
                      <a:pPr algn="ctr"/>
                      <a:r>
                        <a:rPr lang="tr-TR" dirty="0"/>
                        <a:t>TYT (Temel Yeterlilik Testi)</a:t>
                      </a:r>
                      <a:endParaRPr lang="tr-TR" b="1" dirty="0">
                        <a:solidFill>
                          <a:schemeClr val="accent1"/>
                        </a:solidFill>
                      </a:endParaRPr>
                    </a:p>
                  </a:txBody>
                  <a:tcPr marL="121920" marR="121920" anchor="ct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gridSpan="4">
                  <a:txBody>
                    <a:bodyPr/>
                    <a:lstStyle/>
                    <a:p>
                      <a:pPr algn="ctr"/>
                      <a:r>
                        <a:rPr lang="tr-TR" dirty="0"/>
                        <a:t>AYT (Alan</a:t>
                      </a:r>
                      <a:r>
                        <a:rPr lang="tr-TR" baseline="0" dirty="0"/>
                        <a:t> Yeterlilik Testi)</a:t>
                      </a:r>
                      <a:endParaRPr lang="tr-TR" b="1" dirty="0">
                        <a:solidFill>
                          <a:schemeClr val="accent1"/>
                        </a:solidFill>
                      </a:endParaRPr>
                    </a:p>
                  </a:txBody>
                  <a:tcPr marL="121920" marR="121920" anchor="ctr"/>
                </a:tc>
                <a:tc hMerge="1">
                  <a:txBody>
                    <a:bodyPr/>
                    <a:lstStyle/>
                    <a:p>
                      <a:endParaRPr lang="tr-TR" dirty="0"/>
                    </a:p>
                  </a:txBody>
                  <a:tcPr/>
                </a:tc>
                <a:tc hMerge="1">
                  <a:txBody>
                    <a:bodyPr/>
                    <a:lstStyle/>
                    <a:p>
                      <a:endParaRPr lang="tr-TR" dirty="0"/>
                    </a:p>
                  </a:txBody>
                  <a:tcPr/>
                </a:tc>
                <a:tc hMerge="1">
                  <a:txBody>
                    <a:bodyPr/>
                    <a:lstStyle/>
                    <a:p>
                      <a:endParaRPr lang="tr-TR" dirty="0"/>
                    </a:p>
                  </a:txBody>
                  <a:tcPr/>
                </a:tc>
                <a:extLst>
                  <a:ext uri="{0D108BD9-81ED-4DB2-BD59-A6C34878D82A}">
                    <a16:rowId xmlns:a16="http://schemas.microsoft.com/office/drawing/2014/main" val="10002"/>
                  </a:ext>
                </a:extLst>
              </a:tr>
              <a:tr h="370840">
                <a:tc rowSpan="2">
                  <a:txBody>
                    <a:bodyPr/>
                    <a:lstStyle/>
                    <a:p>
                      <a:pPr algn="ctr"/>
                      <a:r>
                        <a:rPr lang="tr-TR" sz="1400" dirty="0"/>
                        <a:t>Puan Türü</a:t>
                      </a:r>
                      <a:endParaRPr lang="tr-TR" sz="1400" b="1" dirty="0"/>
                    </a:p>
                  </a:txBody>
                  <a:tcPr marL="121920" marR="121920" anchor="ctr"/>
                </a:tc>
                <a:tc rowSpan="2">
                  <a:txBody>
                    <a:bodyPr/>
                    <a:lstStyle/>
                    <a:p>
                      <a:pPr algn="ctr"/>
                      <a:r>
                        <a:rPr lang="tr-TR" sz="1200" dirty="0"/>
                        <a:t>Türkçe</a:t>
                      </a:r>
                      <a:endParaRPr lang="tr-TR" sz="1200" b="0" dirty="0"/>
                    </a:p>
                  </a:txBody>
                  <a:tcPr marL="121920" marR="121920" anchor="ctr"/>
                </a:tc>
                <a:tc rowSpan="2">
                  <a:txBody>
                    <a:bodyPr/>
                    <a:lstStyle/>
                    <a:p>
                      <a:pPr algn="ctr"/>
                      <a:r>
                        <a:rPr lang="tr-TR" sz="1200" dirty="0"/>
                        <a:t>Temel  Matematik</a:t>
                      </a:r>
                      <a:endParaRPr lang="tr-TR" sz="1200" b="0" dirty="0"/>
                    </a:p>
                  </a:txBody>
                  <a:tcPr marL="121920" marR="121920" anchor="ctr"/>
                </a:tc>
                <a:tc rowSpan="2">
                  <a:txBody>
                    <a:bodyPr/>
                    <a:lstStyle/>
                    <a:p>
                      <a:pPr algn="ctr"/>
                      <a:r>
                        <a:rPr lang="tr-TR" sz="1200" dirty="0"/>
                        <a:t>Fen Bilimleri</a:t>
                      </a:r>
                      <a:endParaRPr lang="tr-TR" sz="1200" b="0" dirty="0"/>
                    </a:p>
                  </a:txBody>
                  <a:tcPr marL="121920" marR="121920" anchor="ctr"/>
                </a:tc>
                <a:tc rowSpan="2">
                  <a:txBody>
                    <a:bodyPr/>
                    <a:lstStyle/>
                    <a:p>
                      <a:pPr algn="ctr"/>
                      <a:r>
                        <a:rPr lang="tr-TR" sz="1200" dirty="0"/>
                        <a:t>Sosyal Bilimler</a:t>
                      </a:r>
                      <a:endParaRPr lang="tr-TR" sz="1200" b="0" dirty="0"/>
                    </a:p>
                  </a:txBody>
                  <a:tcPr marL="121920" marR="121920" anchor="ctr"/>
                </a:tc>
                <a:tc>
                  <a:txBody>
                    <a:bodyPr/>
                    <a:lstStyle/>
                    <a:p>
                      <a:pPr algn="ctr"/>
                      <a:r>
                        <a:rPr lang="tr-TR" sz="1600" b="1" dirty="0"/>
                        <a:t>Matematik </a:t>
                      </a:r>
                    </a:p>
                  </a:txBody>
                  <a:tcPr marL="121920" marR="121920" anchor="ctr"/>
                </a:tc>
                <a:tc gridSpan="3">
                  <a:txBody>
                    <a:bodyPr/>
                    <a:lstStyle/>
                    <a:p>
                      <a:pPr algn="ctr"/>
                      <a:r>
                        <a:rPr lang="tr-TR" sz="1600" b="1" dirty="0"/>
                        <a:t>Fen Bilimleri</a:t>
                      </a:r>
                    </a:p>
                  </a:txBody>
                  <a:tcPr marL="121920" marR="121920" anchor="ctr"/>
                </a:tc>
                <a:tc hMerge="1">
                  <a:txBody>
                    <a:bodyPr/>
                    <a:lstStyle/>
                    <a:p>
                      <a:endParaRPr lang="tr-TR" dirty="0"/>
                    </a:p>
                  </a:txBody>
                  <a:tcPr/>
                </a:tc>
                <a:tc hMerge="1">
                  <a:txBody>
                    <a:bodyPr/>
                    <a:lstStyle/>
                    <a:p>
                      <a:endParaRPr lang="tr-TR" dirty="0"/>
                    </a:p>
                  </a:txBody>
                  <a:tcPr/>
                </a:tc>
                <a:extLst>
                  <a:ext uri="{0D108BD9-81ED-4DB2-BD59-A6C34878D82A}">
                    <a16:rowId xmlns:a16="http://schemas.microsoft.com/office/drawing/2014/main" val="10003"/>
                  </a:ext>
                </a:extLst>
              </a:tr>
              <a:tr h="370840">
                <a:tc vMerge="1">
                  <a:txBody>
                    <a:bodyPr/>
                    <a:lstStyle/>
                    <a:p>
                      <a:endParaRPr lang="tr-TR" dirty="0"/>
                    </a:p>
                  </a:txBody>
                  <a:tcPr/>
                </a:tc>
                <a:tc vMerge="1">
                  <a:txBody>
                    <a:bodyPr/>
                    <a:lstStyle/>
                    <a:p>
                      <a:endParaRPr lang="tr-TR" dirty="0"/>
                    </a:p>
                  </a:txBody>
                  <a:tcPr/>
                </a:tc>
                <a:tc vMerge="1">
                  <a:txBody>
                    <a:bodyPr/>
                    <a:lstStyle/>
                    <a:p>
                      <a:endParaRPr lang="tr-TR" dirty="0"/>
                    </a:p>
                  </a:txBody>
                  <a:tcPr/>
                </a:tc>
                <a:tc vMerge="1">
                  <a:txBody>
                    <a:bodyPr/>
                    <a:lstStyle/>
                    <a:p>
                      <a:endParaRPr lang="tr-TR" dirty="0"/>
                    </a:p>
                  </a:txBody>
                  <a:tcPr/>
                </a:tc>
                <a:tc vMerge="1">
                  <a:txBody>
                    <a:bodyPr/>
                    <a:lstStyle/>
                    <a:p>
                      <a:endParaRPr lang="tr-TR" dirty="0"/>
                    </a:p>
                  </a:txBody>
                  <a:tcPr/>
                </a:tc>
                <a:tc>
                  <a:txBody>
                    <a:bodyPr/>
                    <a:lstStyle/>
                    <a:p>
                      <a:pPr algn="ctr"/>
                      <a:r>
                        <a:rPr lang="tr-TR" sz="1200" dirty="0"/>
                        <a:t>Matematik</a:t>
                      </a:r>
                      <a:endParaRPr lang="tr-TR" sz="1200" b="0" dirty="0"/>
                    </a:p>
                  </a:txBody>
                  <a:tcPr marL="121920" marR="121920" anchor="ctr"/>
                </a:tc>
                <a:tc>
                  <a:txBody>
                    <a:bodyPr/>
                    <a:lstStyle/>
                    <a:p>
                      <a:pPr algn="ctr"/>
                      <a:r>
                        <a:rPr lang="tr-TR" sz="1200" dirty="0"/>
                        <a:t>Fizik</a:t>
                      </a:r>
                      <a:endParaRPr lang="tr-TR" sz="1200" b="0" dirty="0"/>
                    </a:p>
                  </a:txBody>
                  <a:tcPr marL="121920" marR="121920" anchor="ctr"/>
                </a:tc>
                <a:tc>
                  <a:txBody>
                    <a:bodyPr/>
                    <a:lstStyle/>
                    <a:p>
                      <a:pPr algn="ctr"/>
                      <a:r>
                        <a:rPr lang="tr-TR" sz="1200" dirty="0"/>
                        <a:t>Kimya</a:t>
                      </a:r>
                      <a:endParaRPr lang="tr-TR" sz="1200" b="0" dirty="0"/>
                    </a:p>
                  </a:txBody>
                  <a:tcPr marL="121920" marR="121920" anchor="ctr"/>
                </a:tc>
                <a:tc>
                  <a:txBody>
                    <a:bodyPr/>
                    <a:lstStyle/>
                    <a:p>
                      <a:pPr algn="ctr"/>
                      <a:r>
                        <a:rPr lang="tr-TR" sz="1200" dirty="0"/>
                        <a:t>Biyoloji</a:t>
                      </a:r>
                      <a:endParaRPr lang="tr-TR" sz="1200" b="0" dirty="0"/>
                    </a:p>
                  </a:txBody>
                  <a:tcPr marL="121920" marR="121920" anchor="ctr"/>
                </a:tc>
                <a:extLst>
                  <a:ext uri="{0D108BD9-81ED-4DB2-BD59-A6C34878D82A}">
                    <a16:rowId xmlns:a16="http://schemas.microsoft.com/office/drawing/2014/main" val="10004"/>
                  </a:ext>
                </a:extLst>
              </a:tr>
              <a:tr h="370840">
                <a:tc>
                  <a:txBody>
                    <a:bodyPr/>
                    <a:lstStyle/>
                    <a:p>
                      <a:r>
                        <a:rPr lang="tr-TR" dirty="0"/>
                        <a:t>Sayısal</a:t>
                      </a:r>
                    </a:p>
                  </a:txBody>
                  <a:tcPr marL="121920" marR="121920"/>
                </a:tc>
                <a:tc>
                  <a:txBody>
                    <a:bodyPr/>
                    <a:lstStyle/>
                    <a:p>
                      <a:pPr algn="ctr"/>
                      <a:r>
                        <a:rPr lang="tr-TR" dirty="0"/>
                        <a:t>13</a:t>
                      </a:r>
                    </a:p>
                  </a:txBody>
                  <a:tcPr marL="121920" marR="121920"/>
                </a:tc>
                <a:tc>
                  <a:txBody>
                    <a:bodyPr/>
                    <a:lstStyle/>
                    <a:p>
                      <a:pPr algn="ctr"/>
                      <a:r>
                        <a:rPr lang="tr-TR" dirty="0"/>
                        <a:t>13</a:t>
                      </a:r>
                    </a:p>
                  </a:txBody>
                  <a:tcPr marL="121920" marR="121920"/>
                </a:tc>
                <a:tc>
                  <a:txBody>
                    <a:bodyPr/>
                    <a:lstStyle/>
                    <a:p>
                      <a:pPr algn="ctr"/>
                      <a:r>
                        <a:rPr lang="tr-TR" dirty="0"/>
                        <a:t>7</a:t>
                      </a:r>
                    </a:p>
                  </a:txBody>
                  <a:tcPr marL="121920" marR="121920"/>
                </a:tc>
                <a:tc>
                  <a:txBody>
                    <a:bodyPr/>
                    <a:lstStyle/>
                    <a:p>
                      <a:pPr algn="ctr"/>
                      <a:r>
                        <a:rPr lang="tr-TR" dirty="0"/>
                        <a:t>7</a:t>
                      </a:r>
                    </a:p>
                  </a:txBody>
                  <a:tcPr marL="121920" marR="121920"/>
                </a:tc>
                <a:tc>
                  <a:txBody>
                    <a:bodyPr/>
                    <a:lstStyle/>
                    <a:p>
                      <a:pPr algn="ctr"/>
                      <a:r>
                        <a:rPr lang="tr-TR" dirty="0"/>
                        <a:t>30</a:t>
                      </a:r>
                    </a:p>
                  </a:txBody>
                  <a:tcPr marL="121920" marR="121920"/>
                </a:tc>
                <a:tc>
                  <a:txBody>
                    <a:bodyPr/>
                    <a:lstStyle/>
                    <a:p>
                      <a:pPr algn="ctr"/>
                      <a:r>
                        <a:rPr lang="tr-TR" dirty="0"/>
                        <a:t>10</a:t>
                      </a:r>
                    </a:p>
                  </a:txBody>
                  <a:tcPr marL="121920" marR="121920"/>
                </a:tc>
                <a:tc>
                  <a:txBody>
                    <a:bodyPr/>
                    <a:lstStyle/>
                    <a:p>
                      <a:pPr algn="ctr"/>
                      <a:r>
                        <a:rPr lang="tr-TR" dirty="0"/>
                        <a:t>10</a:t>
                      </a:r>
                    </a:p>
                  </a:txBody>
                  <a:tcPr marL="121920" marR="121920"/>
                </a:tc>
                <a:tc>
                  <a:txBody>
                    <a:bodyPr/>
                    <a:lstStyle/>
                    <a:p>
                      <a:pPr algn="ctr"/>
                      <a:r>
                        <a:rPr lang="tr-TR" dirty="0"/>
                        <a:t>10</a:t>
                      </a:r>
                    </a:p>
                  </a:txBody>
                  <a:tcPr marL="121920" marR="121920"/>
                </a:tc>
                <a:extLst>
                  <a:ext uri="{0D108BD9-81ED-4DB2-BD59-A6C34878D82A}">
                    <a16:rowId xmlns:a16="http://schemas.microsoft.com/office/drawing/2014/main" val="10005"/>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heckerboard(across)">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İçerik Yer Tutucusu"/>
          <p:cNvGraphicFramePr>
            <a:graphicFrameLocks noGrp="1"/>
          </p:cNvGraphicFramePr>
          <p:nvPr>
            <p:ph idx="1"/>
          </p:nvPr>
        </p:nvGraphicFramePr>
        <p:xfrm>
          <a:off x="277040" y="3378199"/>
          <a:ext cx="11461303" cy="2671004"/>
        </p:xfrm>
        <a:graphic>
          <a:graphicData uri="http://schemas.openxmlformats.org/drawingml/2006/table">
            <a:tbl>
              <a:tblPr firstRow="1" bandRow="1">
                <a:tableStyleId>{BC89EF96-8CEA-46FF-86C4-4CE0E7609802}</a:tableStyleId>
              </a:tblPr>
              <a:tblGrid>
                <a:gridCol w="1910217">
                  <a:extLst>
                    <a:ext uri="{9D8B030D-6E8A-4147-A177-3AD203B41FA5}">
                      <a16:colId xmlns:a16="http://schemas.microsoft.com/office/drawing/2014/main" val="20000"/>
                    </a:ext>
                  </a:extLst>
                </a:gridCol>
                <a:gridCol w="1667576">
                  <a:extLst>
                    <a:ext uri="{9D8B030D-6E8A-4147-A177-3AD203B41FA5}">
                      <a16:colId xmlns:a16="http://schemas.microsoft.com/office/drawing/2014/main" val="20001"/>
                    </a:ext>
                  </a:extLst>
                </a:gridCol>
                <a:gridCol w="2152859">
                  <a:extLst>
                    <a:ext uri="{9D8B030D-6E8A-4147-A177-3AD203B41FA5}">
                      <a16:colId xmlns:a16="http://schemas.microsoft.com/office/drawing/2014/main" val="20002"/>
                    </a:ext>
                  </a:extLst>
                </a:gridCol>
                <a:gridCol w="1910217">
                  <a:extLst>
                    <a:ext uri="{9D8B030D-6E8A-4147-A177-3AD203B41FA5}">
                      <a16:colId xmlns:a16="http://schemas.microsoft.com/office/drawing/2014/main" val="20003"/>
                    </a:ext>
                  </a:extLst>
                </a:gridCol>
                <a:gridCol w="1910217">
                  <a:extLst>
                    <a:ext uri="{9D8B030D-6E8A-4147-A177-3AD203B41FA5}">
                      <a16:colId xmlns:a16="http://schemas.microsoft.com/office/drawing/2014/main" val="20004"/>
                    </a:ext>
                  </a:extLst>
                </a:gridCol>
                <a:gridCol w="1910217">
                  <a:extLst>
                    <a:ext uri="{9D8B030D-6E8A-4147-A177-3AD203B41FA5}">
                      <a16:colId xmlns:a16="http://schemas.microsoft.com/office/drawing/2014/main" val="20005"/>
                    </a:ext>
                  </a:extLst>
                </a:gridCol>
              </a:tblGrid>
              <a:tr h="413947">
                <a:tc gridSpan="6">
                  <a:txBody>
                    <a:bodyPr/>
                    <a:lstStyle/>
                    <a:p>
                      <a:pPr algn="ctr"/>
                      <a:r>
                        <a:rPr lang="tr-TR" dirty="0">
                          <a:solidFill>
                            <a:schemeClr val="tx1"/>
                          </a:solidFill>
                        </a:rPr>
                        <a:t>DİL</a:t>
                      </a:r>
                      <a:r>
                        <a:rPr lang="tr-TR" baseline="0" dirty="0">
                          <a:solidFill>
                            <a:schemeClr val="tx1"/>
                          </a:solidFill>
                        </a:rPr>
                        <a:t> PUANI</a:t>
                      </a:r>
                      <a:endParaRPr lang="tr-TR" dirty="0">
                        <a:solidFill>
                          <a:schemeClr val="accent6">
                            <a:lumMod val="75000"/>
                          </a:schemeClr>
                        </a:solidFill>
                      </a:endParaRPr>
                    </a:p>
                  </a:txBody>
                  <a:tcPr marL="121920" marR="121920">
                    <a:solidFill>
                      <a:schemeClr val="accent1">
                        <a:lumMod val="60000"/>
                        <a:lumOff val="40000"/>
                      </a:schemeClr>
                    </a:solidFill>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extLst>
                  <a:ext uri="{0D108BD9-81ED-4DB2-BD59-A6C34878D82A}">
                    <a16:rowId xmlns:a16="http://schemas.microsoft.com/office/drawing/2014/main" val="10000"/>
                  </a:ext>
                </a:extLst>
              </a:tr>
              <a:tr h="578391">
                <a:tc gridSpan="6">
                  <a:txBody>
                    <a:bodyPr/>
                    <a:lstStyle/>
                    <a:p>
                      <a:pPr algn="ctr"/>
                      <a:r>
                        <a:rPr lang="tr-TR" sz="2800" dirty="0"/>
                        <a:t>Testlerin Ağırlıkları (%) </a:t>
                      </a:r>
                    </a:p>
                  </a:txBody>
                  <a:tcPr marL="121920" marR="121920"/>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extLst>
                  <a:ext uri="{0D108BD9-81ED-4DB2-BD59-A6C34878D82A}">
                    <a16:rowId xmlns:a16="http://schemas.microsoft.com/office/drawing/2014/main" val="10001"/>
                  </a:ext>
                </a:extLst>
              </a:tr>
              <a:tr h="413947">
                <a:tc gridSpan="5">
                  <a:txBody>
                    <a:bodyPr/>
                    <a:lstStyle/>
                    <a:p>
                      <a:pPr algn="ctr"/>
                      <a:r>
                        <a:rPr lang="tr-TR" dirty="0"/>
                        <a:t>TYT (Temel Yeterlilik Testi)</a:t>
                      </a:r>
                      <a:endParaRPr lang="tr-TR" b="1" dirty="0">
                        <a:solidFill>
                          <a:schemeClr val="accent1"/>
                        </a:solidFill>
                      </a:endParaRPr>
                    </a:p>
                  </a:txBody>
                  <a:tcPr marL="121920" marR="121920" anchor="ct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a:txBody>
                    <a:bodyPr/>
                    <a:lstStyle/>
                    <a:p>
                      <a:pPr algn="ctr"/>
                      <a:r>
                        <a:rPr lang="tr-TR" dirty="0"/>
                        <a:t>Yabancı Dil</a:t>
                      </a:r>
                      <a:endParaRPr lang="tr-TR" b="1" dirty="0">
                        <a:solidFill>
                          <a:schemeClr val="tx1">
                            <a:lumMod val="95000"/>
                            <a:lumOff val="5000"/>
                          </a:schemeClr>
                        </a:solidFill>
                      </a:endParaRPr>
                    </a:p>
                  </a:txBody>
                  <a:tcPr marL="121920" marR="121920" anchor="ctr"/>
                </a:tc>
                <a:extLst>
                  <a:ext uri="{0D108BD9-81ED-4DB2-BD59-A6C34878D82A}">
                    <a16:rowId xmlns:a16="http://schemas.microsoft.com/office/drawing/2014/main" val="10002"/>
                  </a:ext>
                </a:extLst>
              </a:tr>
              <a:tr h="850772">
                <a:tc>
                  <a:txBody>
                    <a:bodyPr/>
                    <a:lstStyle/>
                    <a:p>
                      <a:pPr algn="ctr"/>
                      <a:r>
                        <a:rPr lang="tr-TR" sz="1400" dirty="0"/>
                        <a:t>Puan Türü</a:t>
                      </a:r>
                      <a:endParaRPr lang="tr-TR" sz="1400" b="1" dirty="0"/>
                    </a:p>
                  </a:txBody>
                  <a:tcPr marL="121920" marR="121920" anchor="ctr"/>
                </a:tc>
                <a:tc>
                  <a:txBody>
                    <a:bodyPr/>
                    <a:lstStyle/>
                    <a:p>
                      <a:pPr algn="ctr"/>
                      <a:r>
                        <a:rPr lang="tr-TR" sz="1400" dirty="0"/>
                        <a:t>Türkçe</a:t>
                      </a:r>
                      <a:endParaRPr lang="tr-TR" sz="1400" b="1" dirty="0"/>
                    </a:p>
                  </a:txBody>
                  <a:tcPr marL="121920" marR="121920" anchor="ctr"/>
                </a:tc>
                <a:tc>
                  <a:txBody>
                    <a:bodyPr/>
                    <a:lstStyle/>
                    <a:p>
                      <a:pPr algn="ctr"/>
                      <a:r>
                        <a:rPr lang="tr-TR" sz="1400" dirty="0"/>
                        <a:t>Temel  Matematik</a:t>
                      </a:r>
                      <a:endParaRPr lang="tr-TR" sz="1400" b="1" dirty="0"/>
                    </a:p>
                  </a:txBody>
                  <a:tcPr marL="121920" marR="121920" anchor="ctr"/>
                </a:tc>
                <a:tc>
                  <a:txBody>
                    <a:bodyPr/>
                    <a:lstStyle/>
                    <a:p>
                      <a:pPr algn="ctr"/>
                      <a:r>
                        <a:rPr lang="tr-TR" sz="1400" dirty="0"/>
                        <a:t>Fen Bilimleri</a:t>
                      </a:r>
                      <a:endParaRPr lang="tr-TR" sz="1400" b="1" dirty="0"/>
                    </a:p>
                  </a:txBody>
                  <a:tcPr marL="121920" marR="121920" anchor="ctr"/>
                </a:tc>
                <a:tc>
                  <a:txBody>
                    <a:bodyPr/>
                    <a:lstStyle/>
                    <a:p>
                      <a:pPr algn="ctr"/>
                      <a:r>
                        <a:rPr lang="tr-TR" sz="1400" dirty="0"/>
                        <a:t>Sosyal Bilimler</a:t>
                      </a:r>
                      <a:endParaRPr lang="tr-TR" sz="1400" b="1" dirty="0"/>
                    </a:p>
                  </a:txBody>
                  <a:tcPr marL="121920" marR="121920" anchor="ctr"/>
                </a:tc>
                <a:tc>
                  <a:txBody>
                    <a:bodyPr/>
                    <a:lstStyle/>
                    <a:p>
                      <a:pPr algn="ctr"/>
                      <a:r>
                        <a:rPr lang="tr-TR" sz="1400" dirty="0"/>
                        <a:t>Yabancı Dil</a:t>
                      </a:r>
                      <a:endParaRPr lang="tr-TR" sz="1400" b="1" dirty="0"/>
                    </a:p>
                  </a:txBody>
                  <a:tcPr marL="121920" marR="121920" anchor="ctr"/>
                </a:tc>
                <a:extLst>
                  <a:ext uri="{0D108BD9-81ED-4DB2-BD59-A6C34878D82A}">
                    <a16:rowId xmlns:a16="http://schemas.microsoft.com/office/drawing/2014/main" val="10003"/>
                  </a:ext>
                </a:extLst>
              </a:tr>
              <a:tr h="413947">
                <a:tc>
                  <a:txBody>
                    <a:bodyPr/>
                    <a:lstStyle/>
                    <a:p>
                      <a:r>
                        <a:rPr lang="tr-TR" dirty="0"/>
                        <a:t>DİL</a:t>
                      </a:r>
                    </a:p>
                  </a:txBody>
                  <a:tcPr marL="121920" marR="121920"/>
                </a:tc>
                <a:tc>
                  <a:txBody>
                    <a:bodyPr/>
                    <a:lstStyle/>
                    <a:p>
                      <a:pPr algn="ctr"/>
                      <a:r>
                        <a:rPr lang="tr-TR" dirty="0"/>
                        <a:t>13</a:t>
                      </a:r>
                    </a:p>
                  </a:txBody>
                  <a:tcPr marL="121920" marR="121920"/>
                </a:tc>
                <a:tc>
                  <a:txBody>
                    <a:bodyPr/>
                    <a:lstStyle/>
                    <a:p>
                      <a:pPr algn="ctr"/>
                      <a:r>
                        <a:rPr lang="tr-TR" dirty="0"/>
                        <a:t>13</a:t>
                      </a:r>
                    </a:p>
                  </a:txBody>
                  <a:tcPr marL="121920" marR="121920"/>
                </a:tc>
                <a:tc>
                  <a:txBody>
                    <a:bodyPr/>
                    <a:lstStyle/>
                    <a:p>
                      <a:pPr algn="ctr"/>
                      <a:r>
                        <a:rPr lang="tr-TR" dirty="0"/>
                        <a:t>7</a:t>
                      </a:r>
                    </a:p>
                  </a:txBody>
                  <a:tcPr marL="121920" marR="121920"/>
                </a:tc>
                <a:tc>
                  <a:txBody>
                    <a:bodyPr/>
                    <a:lstStyle/>
                    <a:p>
                      <a:pPr algn="ctr"/>
                      <a:r>
                        <a:rPr lang="tr-TR" dirty="0"/>
                        <a:t>7</a:t>
                      </a:r>
                    </a:p>
                  </a:txBody>
                  <a:tcPr marL="121920" marR="121920"/>
                </a:tc>
                <a:tc>
                  <a:txBody>
                    <a:bodyPr/>
                    <a:lstStyle/>
                    <a:p>
                      <a:pPr algn="ctr"/>
                      <a:r>
                        <a:rPr lang="tr-TR" dirty="0"/>
                        <a:t>60</a:t>
                      </a:r>
                    </a:p>
                  </a:txBody>
                  <a:tcPr marL="121920" marR="121920"/>
                </a:tc>
                <a:extLst>
                  <a:ext uri="{0D108BD9-81ED-4DB2-BD59-A6C34878D82A}">
                    <a16:rowId xmlns:a16="http://schemas.microsoft.com/office/drawing/2014/main" val="10004"/>
                  </a:ext>
                </a:extLst>
              </a:tr>
            </a:tbl>
          </a:graphicData>
        </a:graphic>
      </p:graphicFrame>
      <p:sp>
        <p:nvSpPr>
          <p:cNvPr id="7" name="6 Slayt Numarası Yer Tutucusu"/>
          <p:cNvSpPr>
            <a:spLocks noGrp="1"/>
          </p:cNvSpPr>
          <p:nvPr>
            <p:ph type="sldNum" sz="quarter" idx="12"/>
          </p:nvPr>
        </p:nvSpPr>
        <p:spPr/>
        <p:txBody>
          <a:bodyPr/>
          <a:lstStyle/>
          <a:p>
            <a:fld id="{2F0443AE-4F20-4B40-B91B-135E9B6A23DD}" type="slidenum">
              <a:rPr lang="en-US" smtClean="0"/>
              <a:pPr/>
              <a:t>22</a:t>
            </a:fld>
            <a:endParaRPr lang="en-US"/>
          </a:p>
        </p:txBody>
      </p:sp>
      <p:graphicFrame>
        <p:nvGraphicFramePr>
          <p:cNvPr id="5" name="3 İçerik Yer Tutucusu"/>
          <p:cNvGraphicFramePr>
            <a:graphicFrameLocks/>
          </p:cNvGraphicFramePr>
          <p:nvPr/>
        </p:nvGraphicFramePr>
        <p:xfrm>
          <a:off x="390448" y="258873"/>
          <a:ext cx="11801554" cy="2458720"/>
        </p:xfrm>
        <a:graphic>
          <a:graphicData uri="http://schemas.openxmlformats.org/drawingml/2006/table">
            <a:tbl>
              <a:tblPr firstRow="1" bandRow="1">
                <a:tableStyleId>{5DA37D80-6434-44D0-A028-1B22A696006F}</a:tableStyleId>
              </a:tblPr>
              <a:tblGrid>
                <a:gridCol w="1311284">
                  <a:extLst>
                    <a:ext uri="{9D8B030D-6E8A-4147-A177-3AD203B41FA5}">
                      <a16:colId xmlns:a16="http://schemas.microsoft.com/office/drawing/2014/main" val="20000"/>
                    </a:ext>
                  </a:extLst>
                </a:gridCol>
                <a:gridCol w="1144720">
                  <a:extLst>
                    <a:ext uri="{9D8B030D-6E8A-4147-A177-3AD203B41FA5}">
                      <a16:colId xmlns:a16="http://schemas.microsoft.com/office/drawing/2014/main" val="20001"/>
                    </a:ext>
                  </a:extLst>
                </a:gridCol>
                <a:gridCol w="1477847">
                  <a:extLst>
                    <a:ext uri="{9D8B030D-6E8A-4147-A177-3AD203B41FA5}">
                      <a16:colId xmlns:a16="http://schemas.microsoft.com/office/drawing/2014/main" val="20002"/>
                    </a:ext>
                  </a:extLst>
                </a:gridCol>
                <a:gridCol w="1311284">
                  <a:extLst>
                    <a:ext uri="{9D8B030D-6E8A-4147-A177-3AD203B41FA5}">
                      <a16:colId xmlns:a16="http://schemas.microsoft.com/office/drawing/2014/main" val="20003"/>
                    </a:ext>
                  </a:extLst>
                </a:gridCol>
                <a:gridCol w="1311284">
                  <a:extLst>
                    <a:ext uri="{9D8B030D-6E8A-4147-A177-3AD203B41FA5}">
                      <a16:colId xmlns:a16="http://schemas.microsoft.com/office/drawing/2014/main" val="20004"/>
                    </a:ext>
                  </a:extLst>
                </a:gridCol>
                <a:gridCol w="1510551">
                  <a:extLst>
                    <a:ext uri="{9D8B030D-6E8A-4147-A177-3AD203B41FA5}">
                      <a16:colId xmlns:a16="http://schemas.microsoft.com/office/drawing/2014/main" val="20005"/>
                    </a:ext>
                  </a:extLst>
                </a:gridCol>
                <a:gridCol w="1112016">
                  <a:extLst>
                    <a:ext uri="{9D8B030D-6E8A-4147-A177-3AD203B41FA5}">
                      <a16:colId xmlns:a16="http://schemas.microsoft.com/office/drawing/2014/main" val="20006"/>
                    </a:ext>
                  </a:extLst>
                </a:gridCol>
                <a:gridCol w="1311284">
                  <a:extLst>
                    <a:ext uri="{9D8B030D-6E8A-4147-A177-3AD203B41FA5}">
                      <a16:colId xmlns:a16="http://schemas.microsoft.com/office/drawing/2014/main" val="20007"/>
                    </a:ext>
                  </a:extLst>
                </a:gridCol>
                <a:gridCol w="1311284">
                  <a:extLst>
                    <a:ext uri="{9D8B030D-6E8A-4147-A177-3AD203B41FA5}">
                      <a16:colId xmlns:a16="http://schemas.microsoft.com/office/drawing/2014/main" val="20008"/>
                    </a:ext>
                  </a:extLst>
                </a:gridCol>
              </a:tblGrid>
              <a:tr h="370840">
                <a:tc gridSpan="9">
                  <a:txBody>
                    <a:bodyPr/>
                    <a:lstStyle/>
                    <a:p>
                      <a:pPr algn="ctr"/>
                      <a:r>
                        <a:rPr lang="tr-TR" dirty="0"/>
                        <a:t>EŞİT AĞIRLIK PUANI</a:t>
                      </a:r>
                      <a:endParaRPr lang="tr-TR" dirty="0">
                        <a:solidFill>
                          <a:schemeClr val="accent6">
                            <a:lumMod val="75000"/>
                          </a:schemeClr>
                        </a:solidFill>
                      </a:endParaRPr>
                    </a:p>
                  </a:txBody>
                  <a:tcPr marL="121920" marR="121920">
                    <a:solidFill>
                      <a:schemeClr val="accent2">
                        <a:lumMod val="75000"/>
                      </a:schemeClr>
                    </a:solidFill>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extLst>
                  <a:ext uri="{0D108BD9-81ED-4DB2-BD59-A6C34878D82A}">
                    <a16:rowId xmlns:a16="http://schemas.microsoft.com/office/drawing/2014/main" val="10000"/>
                  </a:ext>
                </a:extLst>
              </a:tr>
              <a:tr h="370840">
                <a:tc gridSpan="9">
                  <a:txBody>
                    <a:bodyPr/>
                    <a:lstStyle/>
                    <a:p>
                      <a:pPr algn="ctr"/>
                      <a:r>
                        <a:rPr lang="tr-TR" sz="2800" dirty="0"/>
                        <a:t>Testlerin Ağırlıkları (%) </a:t>
                      </a:r>
                    </a:p>
                  </a:txBody>
                  <a:tcPr marL="121920" marR="121920"/>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extLst>
                  <a:ext uri="{0D108BD9-81ED-4DB2-BD59-A6C34878D82A}">
                    <a16:rowId xmlns:a16="http://schemas.microsoft.com/office/drawing/2014/main" val="10001"/>
                  </a:ext>
                </a:extLst>
              </a:tr>
              <a:tr h="370840">
                <a:tc gridSpan="5">
                  <a:txBody>
                    <a:bodyPr/>
                    <a:lstStyle/>
                    <a:p>
                      <a:pPr algn="ctr"/>
                      <a:r>
                        <a:rPr lang="tr-TR" dirty="0"/>
                        <a:t>TYT (Temel Yeterlilik Testi)</a:t>
                      </a:r>
                      <a:endParaRPr lang="tr-TR" b="1" dirty="0">
                        <a:solidFill>
                          <a:schemeClr val="accent1"/>
                        </a:solidFill>
                      </a:endParaRPr>
                    </a:p>
                  </a:txBody>
                  <a:tcPr marL="121920" marR="121920" anchor="ct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gridSpan="4">
                  <a:txBody>
                    <a:bodyPr/>
                    <a:lstStyle/>
                    <a:p>
                      <a:pPr algn="ctr"/>
                      <a:r>
                        <a:rPr lang="tr-TR" dirty="0"/>
                        <a:t>AYT (Alan</a:t>
                      </a:r>
                      <a:r>
                        <a:rPr lang="tr-TR" baseline="0" dirty="0"/>
                        <a:t> Yeterlilik Testi)</a:t>
                      </a:r>
                      <a:endParaRPr lang="tr-TR" b="1" dirty="0">
                        <a:solidFill>
                          <a:schemeClr val="accent1"/>
                        </a:solidFill>
                      </a:endParaRPr>
                    </a:p>
                  </a:txBody>
                  <a:tcPr marL="121920" marR="121920" anchor="ctr"/>
                </a:tc>
                <a:tc hMerge="1">
                  <a:txBody>
                    <a:bodyPr/>
                    <a:lstStyle/>
                    <a:p>
                      <a:endParaRPr lang="tr-TR" dirty="0"/>
                    </a:p>
                  </a:txBody>
                  <a:tcPr/>
                </a:tc>
                <a:tc hMerge="1">
                  <a:txBody>
                    <a:bodyPr/>
                    <a:lstStyle/>
                    <a:p>
                      <a:endParaRPr lang="tr-TR" dirty="0"/>
                    </a:p>
                  </a:txBody>
                  <a:tcPr/>
                </a:tc>
                <a:tc hMerge="1">
                  <a:txBody>
                    <a:bodyPr/>
                    <a:lstStyle/>
                    <a:p>
                      <a:endParaRPr lang="tr-TR" dirty="0"/>
                    </a:p>
                  </a:txBody>
                  <a:tcPr/>
                </a:tc>
                <a:extLst>
                  <a:ext uri="{0D108BD9-81ED-4DB2-BD59-A6C34878D82A}">
                    <a16:rowId xmlns:a16="http://schemas.microsoft.com/office/drawing/2014/main" val="10002"/>
                  </a:ext>
                </a:extLst>
              </a:tr>
              <a:tr h="370840">
                <a:tc rowSpan="2">
                  <a:txBody>
                    <a:bodyPr/>
                    <a:lstStyle/>
                    <a:p>
                      <a:pPr algn="ctr"/>
                      <a:r>
                        <a:rPr lang="tr-TR" sz="1400" dirty="0"/>
                        <a:t>Puan Türü</a:t>
                      </a:r>
                      <a:endParaRPr lang="tr-TR" sz="1400" b="1" dirty="0"/>
                    </a:p>
                  </a:txBody>
                  <a:tcPr marL="121920" marR="121920" anchor="ctr"/>
                </a:tc>
                <a:tc rowSpan="2">
                  <a:txBody>
                    <a:bodyPr/>
                    <a:lstStyle/>
                    <a:p>
                      <a:pPr algn="ctr"/>
                      <a:r>
                        <a:rPr lang="tr-TR" sz="1200" dirty="0"/>
                        <a:t>Türkçe</a:t>
                      </a:r>
                      <a:endParaRPr lang="tr-TR" sz="1200" b="0" dirty="0"/>
                    </a:p>
                  </a:txBody>
                  <a:tcPr marL="121920" marR="121920" anchor="ctr"/>
                </a:tc>
                <a:tc rowSpan="2">
                  <a:txBody>
                    <a:bodyPr/>
                    <a:lstStyle/>
                    <a:p>
                      <a:pPr algn="ctr"/>
                      <a:r>
                        <a:rPr lang="tr-TR" sz="1200" dirty="0"/>
                        <a:t>Temel  Matematik</a:t>
                      </a:r>
                      <a:endParaRPr lang="tr-TR" sz="1200" b="0" dirty="0"/>
                    </a:p>
                  </a:txBody>
                  <a:tcPr marL="121920" marR="121920" anchor="ctr"/>
                </a:tc>
                <a:tc rowSpan="2">
                  <a:txBody>
                    <a:bodyPr/>
                    <a:lstStyle/>
                    <a:p>
                      <a:pPr algn="ctr"/>
                      <a:r>
                        <a:rPr lang="tr-TR" sz="1200" dirty="0"/>
                        <a:t>Fen Bilimleri</a:t>
                      </a:r>
                      <a:endParaRPr lang="tr-TR" sz="1200" b="0" dirty="0"/>
                    </a:p>
                  </a:txBody>
                  <a:tcPr marL="121920" marR="121920" anchor="ctr"/>
                </a:tc>
                <a:tc rowSpan="2">
                  <a:txBody>
                    <a:bodyPr/>
                    <a:lstStyle/>
                    <a:p>
                      <a:pPr algn="ctr"/>
                      <a:r>
                        <a:rPr lang="tr-TR" sz="1200" dirty="0"/>
                        <a:t>Sosyal Bilimler</a:t>
                      </a:r>
                      <a:endParaRPr lang="tr-TR" sz="1200" b="0" dirty="0"/>
                    </a:p>
                  </a:txBody>
                  <a:tcPr marL="121920" marR="121920" anchor="ctr"/>
                </a:tc>
                <a:tc>
                  <a:txBody>
                    <a:bodyPr/>
                    <a:lstStyle/>
                    <a:p>
                      <a:pPr algn="ctr"/>
                      <a:r>
                        <a:rPr lang="tr-TR" sz="1400" dirty="0"/>
                        <a:t>Matematik </a:t>
                      </a:r>
                      <a:endParaRPr lang="tr-TR" sz="1400" b="1" dirty="0"/>
                    </a:p>
                  </a:txBody>
                  <a:tcPr marL="121920" marR="121920" anchor="ctr"/>
                </a:tc>
                <a:tc gridSpan="3">
                  <a:txBody>
                    <a:bodyPr/>
                    <a:lstStyle/>
                    <a:p>
                      <a:pPr algn="ctr"/>
                      <a:r>
                        <a:rPr lang="tr-TR" sz="1400" dirty="0"/>
                        <a:t>Türk Dili ve Edebiyatı-Sosyal Bilimler-1</a:t>
                      </a:r>
                      <a:endParaRPr lang="tr-TR" sz="1400" b="1" dirty="0"/>
                    </a:p>
                  </a:txBody>
                  <a:tcPr marL="121920" marR="121920" anchor="ctr"/>
                </a:tc>
                <a:tc hMerge="1">
                  <a:txBody>
                    <a:bodyPr/>
                    <a:lstStyle/>
                    <a:p>
                      <a:endParaRPr lang="tr-TR" dirty="0"/>
                    </a:p>
                  </a:txBody>
                  <a:tcPr/>
                </a:tc>
                <a:tc hMerge="1">
                  <a:txBody>
                    <a:bodyPr/>
                    <a:lstStyle/>
                    <a:p>
                      <a:endParaRPr lang="tr-TR" dirty="0"/>
                    </a:p>
                  </a:txBody>
                  <a:tcPr/>
                </a:tc>
                <a:extLst>
                  <a:ext uri="{0D108BD9-81ED-4DB2-BD59-A6C34878D82A}">
                    <a16:rowId xmlns:a16="http://schemas.microsoft.com/office/drawing/2014/main" val="10003"/>
                  </a:ext>
                </a:extLst>
              </a:tr>
              <a:tr h="370840">
                <a:tc vMerge="1">
                  <a:txBody>
                    <a:bodyPr/>
                    <a:lstStyle/>
                    <a:p>
                      <a:endParaRPr lang="tr-TR" dirty="0"/>
                    </a:p>
                  </a:txBody>
                  <a:tcPr/>
                </a:tc>
                <a:tc vMerge="1">
                  <a:txBody>
                    <a:bodyPr/>
                    <a:lstStyle/>
                    <a:p>
                      <a:endParaRPr lang="tr-TR" dirty="0"/>
                    </a:p>
                  </a:txBody>
                  <a:tcPr/>
                </a:tc>
                <a:tc vMerge="1">
                  <a:txBody>
                    <a:bodyPr/>
                    <a:lstStyle/>
                    <a:p>
                      <a:endParaRPr lang="tr-TR" dirty="0"/>
                    </a:p>
                  </a:txBody>
                  <a:tcPr/>
                </a:tc>
                <a:tc vMerge="1">
                  <a:txBody>
                    <a:bodyPr/>
                    <a:lstStyle/>
                    <a:p>
                      <a:endParaRPr lang="tr-TR" dirty="0"/>
                    </a:p>
                  </a:txBody>
                  <a:tcPr/>
                </a:tc>
                <a:tc vMerge="1">
                  <a:txBody>
                    <a:bodyPr/>
                    <a:lstStyle/>
                    <a:p>
                      <a:endParaRPr lang="tr-TR" dirty="0"/>
                    </a:p>
                  </a:txBody>
                  <a:tcPr/>
                </a:tc>
                <a:tc>
                  <a:txBody>
                    <a:bodyPr/>
                    <a:lstStyle/>
                    <a:p>
                      <a:pPr algn="ctr"/>
                      <a:r>
                        <a:rPr lang="tr-TR" sz="1200" dirty="0"/>
                        <a:t>Matematik</a:t>
                      </a:r>
                      <a:endParaRPr lang="tr-TR" sz="1200" b="0" dirty="0"/>
                    </a:p>
                  </a:txBody>
                  <a:tcPr marL="121920" marR="121920" anchor="ctr"/>
                </a:tc>
                <a:tc>
                  <a:txBody>
                    <a:bodyPr/>
                    <a:lstStyle/>
                    <a:p>
                      <a:pPr algn="ctr"/>
                      <a:r>
                        <a:rPr lang="tr-TR" sz="1200" dirty="0"/>
                        <a:t>Türk Dili ve Edebiyatı </a:t>
                      </a:r>
                      <a:endParaRPr lang="tr-TR" sz="1200" b="0" dirty="0"/>
                    </a:p>
                  </a:txBody>
                  <a:tcPr marL="121920" marR="12192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200" dirty="0"/>
                        <a:t>Tarih-1</a:t>
                      </a:r>
                    </a:p>
                    <a:p>
                      <a:pPr algn="ctr"/>
                      <a:endParaRPr lang="tr-TR" sz="1200" b="0" dirty="0"/>
                    </a:p>
                  </a:txBody>
                  <a:tcPr marL="121920" marR="12192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200" dirty="0"/>
                        <a:t>Coğrafya-1 </a:t>
                      </a:r>
                    </a:p>
                    <a:p>
                      <a:pPr algn="ctr"/>
                      <a:endParaRPr lang="tr-TR" sz="1200" b="0" dirty="0"/>
                    </a:p>
                  </a:txBody>
                  <a:tcPr marL="121920" marR="121920" anchor="ctr"/>
                </a:tc>
                <a:extLst>
                  <a:ext uri="{0D108BD9-81ED-4DB2-BD59-A6C34878D82A}">
                    <a16:rowId xmlns:a16="http://schemas.microsoft.com/office/drawing/2014/main" val="10004"/>
                  </a:ext>
                </a:extLst>
              </a:tr>
              <a:tr h="370840">
                <a:tc>
                  <a:txBody>
                    <a:bodyPr/>
                    <a:lstStyle/>
                    <a:p>
                      <a:r>
                        <a:rPr lang="tr-TR" dirty="0"/>
                        <a:t>EA</a:t>
                      </a:r>
                    </a:p>
                  </a:txBody>
                  <a:tcPr marL="121920" marR="121920"/>
                </a:tc>
                <a:tc>
                  <a:txBody>
                    <a:bodyPr/>
                    <a:lstStyle/>
                    <a:p>
                      <a:pPr algn="ctr"/>
                      <a:r>
                        <a:rPr lang="tr-TR" dirty="0"/>
                        <a:t>13</a:t>
                      </a:r>
                    </a:p>
                  </a:txBody>
                  <a:tcPr marL="121920" marR="121920"/>
                </a:tc>
                <a:tc>
                  <a:txBody>
                    <a:bodyPr/>
                    <a:lstStyle/>
                    <a:p>
                      <a:pPr algn="ctr"/>
                      <a:r>
                        <a:rPr lang="tr-TR" dirty="0"/>
                        <a:t>13</a:t>
                      </a:r>
                    </a:p>
                  </a:txBody>
                  <a:tcPr marL="121920" marR="121920"/>
                </a:tc>
                <a:tc>
                  <a:txBody>
                    <a:bodyPr/>
                    <a:lstStyle/>
                    <a:p>
                      <a:pPr algn="ctr"/>
                      <a:r>
                        <a:rPr lang="tr-TR" dirty="0"/>
                        <a:t>7</a:t>
                      </a:r>
                    </a:p>
                  </a:txBody>
                  <a:tcPr marL="121920" marR="121920"/>
                </a:tc>
                <a:tc>
                  <a:txBody>
                    <a:bodyPr/>
                    <a:lstStyle/>
                    <a:p>
                      <a:pPr algn="ctr"/>
                      <a:r>
                        <a:rPr lang="tr-TR" dirty="0"/>
                        <a:t>7</a:t>
                      </a:r>
                    </a:p>
                  </a:txBody>
                  <a:tcPr marL="121920" marR="121920"/>
                </a:tc>
                <a:tc>
                  <a:txBody>
                    <a:bodyPr/>
                    <a:lstStyle/>
                    <a:p>
                      <a:pPr algn="ctr"/>
                      <a:r>
                        <a:rPr lang="tr-TR" dirty="0"/>
                        <a:t>30</a:t>
                      </a:r>
                    </a:p>
                  </a:txBody>
                  <a:tcPr marL="121920" marR="121920"/>
                </a:tc>
                <a:tc>
                  <a:txBody>
                    <a:bodyPr/>
                    <a:lstStyle/>
                    <a:p>
                      <a:pPr algn="ctr"/>
                      <a:r>
                        <a:rPr lang="tr-TR" dirty="0"/>
                        <a:t>18</a:t>
                      </a:r>
                    </a:p>
                  </a:txBody>
                  <a:tcPr marL="121920" marR="121920"/>
                </a:tc>
                <a:tc>
                  <a:txBody>
                    <a:bodyPr/>
                    <a:lstStyle/>
                    <a:p>
                      <a:pPr algn="ctr"/>
                      <a:r>
                        <a:rPr lang="tr-TR" dirty="0"/>
                        <a:t>7</a:t>
                      </a:r>
                    </a:p>
                  </a:txBody>
                  <a:tcPr marL="121920" marR="121920"/>
                </a:tc>
                <a:tc>
                  <a:txBody>
                    <a:bodyPr/>
                    <a:lstStyle/>
                    <a:p>
                      <a:pPr algn="ctr"/>
                      <a:r>
                        <a:rPr lang="tr-TR" dirty="0"/>
                        <a:t>5</a:t>
                      </a:r>
                    </a:p>
                  </a:txBody>
                  <a:tcPr marL="121920" marR="121920"/>
                </a:tc>
                <a:extLst>
                  <a:ext uri="{0D108BD9-81ED-4DB2-BD59-A6C34878D82A}">
                    <a16:rowId xmlns:a16="http://schemas.microsoft.com/office/drawing/2014/main" val="10005"/>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heckerboard(across)">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28 Dikdörtgen"/>
          <p:cNvSpPr/>
          <p:nvPr/>
        </p:nvSpPr>
        <p:spPr>
          <a:xfrm>
            <a:off x="0" y="0"/>
            <a:ext cx="12192000" cy="99203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tr-TR"/>
          </a:p>
        </p:txBody>
      </p:sp>
      <p:graphicFrame>
        <p:nvGraphicFramePr>
          <p:cNvPr id="4" name="3 İçerik Yer Tutucusu"/>
          <p:cNvGraphicFramePr>
            <a:graphicFrameLocks noGrp="1"/>
          </p:cNvGraphicFramePr>
          <p:nvPr>
            <p:ph idx="1"/>
          </p:nvPr>
        </p:nvGraphicFramePr>
        <p:xfrm>
          <a:off x="546104" y="1762123"/>
          <a:ext cx="11264897" cy="4838701"/>
        </p:xfrm>
        <a:graphic>
          <a:graphicData uri="http://schemas.openxmlformats.org/drawingml/2006/table">
            <a:tbl>
              <a:tblPr firstRow="1" bandRow="1">
                <a:tableStyleId>{8799B23B-EC83-4686-B30A-512413B5E67A}</a:tableStyleId>
              </a:tblPr>
              <a:tblGrid>
                <a:gridCol w="4952997">
                  <a:extLst>
                    <a:ext uri="{9D8B030D-6E8A-4147-A177-3AD203B41FA5}">
                      <a16:colId xmlns:a16="http://schemas.microsoft.com/office/drawing/2014/main" val="20000"/>
                    </a:ext>
                  </a:extLst>
                </a:gridCol>
                <a:gridCol w="1803400">
                  <a:extLst>
                    <a:ext uri="{9D8B030D-6E8A-4147-A177-3AD203B41FA5}">
                      <a16:colId xmlns:a16="http://schemas.microsoft.com/office/drawing/2014/main" val="20001"/>
                    </a:ext>
                  </a:extLst>
                </a:gridCol>
                <a:gridCol w="1549400">
                  <a:extLst>
                    <a:ext uri="{9D8B030D-6E8A-4147-A177-3AD203B41FA5}">
                      <a16:colId xmlns:a16="http://schemas.microsoft.com/office/drawing/2014/main" val="20002"/>
                    </a:ext>
                  </a:extLst>
                </a:gridCol>
                <a:gridCol w="1612900">
                  <a:extLst>
                    <a:ext uri="{9D8B030D-6E8A-4147-A177-3AD203B41FA5}">
                      <a16:colId xmlns:a16="http://schemas.microsoft.com/office/drawing/2014/main" val="20003"/>
                    </a:ext>
                  </a:extLst>
                </a:gridCol>
                <a:gridCol w="1346200">
                  <a:extLst>
                    <a:ext uri="{9D8B030D-6E8A-4147-A177-3AD203B41FA5}">
                      <a16:colId xmlns:a16="http://schemas.microsoft.com/office/drawing/2014/main" val="20004"/>
                    </a:ext>
                  </a:extLst>
                </a:gridCol>
              </a:tblGrid>
              <a:tr h="489910">
                <a:tc rowSpan="2">
                  <a:txBody>
                    <a:bodyPr/>
                    <a:lstStyle/>
                    <a:p>
                      <a:pPr algn="ctr"/>
                      <a:r>
                        <a:rPr lang="tr-TR" dirty="0"/>
                        <a:t>Adayın, Yerleşmeyi Hedeflediği Programın Puan Türleri</a:t>
                      </a:r>
                      <a:r>
                        <a:rPr lang="tr-TR" baseline="0" dirty="0"/>
                        <a:t> İçin Çözmesi Gereken Testler</a:t>
                      </a:r>
                      <a:endParaRPr lang="tr-TR" dirty="0"/>
                    </a:p>
                  </a:txBody>
                  <a:tcPr marL="121920" marR="121920" anchor="ctr">
                    <a:lnR w="28575" cap="flat" cmpd="sng" algn="ctr">
                      <a:solidFill>
                        <a:srgbClr val="92D050"/>
                      </a:solidFill>
                      <a:prstDash val="solid"/>
                      <a:round/>
                      <a:headEnd type="none" w="med" len="med"/>
                      <a:tailEnd type="none" w="med" len="med"/>
                    </a:lnR>
                    <a:lnB w="28575" cap="flat" cmpd="sng" algn="ctr">
                      <a:solidFill>
                        <a:srgbClr val="92D050"/>
                      </a:solidFill>
                      <a:prstDash val="solid"/>
                      <a:round/>
                      <a:headEnd type="none" w="med" len="med"/>
                      <a:tailEnd type="none" w="med" len="med"/>
                    </a:lnB>
                  </a:tcPr>
                </a:tc>
                <a:tc gridSpan="4">
                  <a:txBody>
                    <a:bodyPr/>
                    <a:lstStyle/>
                    <a:p>
                      <a:r>
                        <a:rPr lang="tr-TR" dirty="0"/>
                        <a:t>ALAN YETERLİLİK TESTLERİ </a:t>
                      </a:r>
                    </a:p>
                  </a:txBody>
                  <a:tcPr marL="121920" marR="121920">
                    <a:lnL w="28575" cap="flat" cmpd="sng" algn="ctr">
                      <a:solidFill>
                        <a:srgbClr val="92D050"/>
                      </a:solidFill>
                      <a:prstDash val="solid"/>
                      <a:round/>
                      <a:headEnd type="none" w="med" len="med"/>
                      <a:tailEnd type="none" w="med" len="med"/>
                    </a:lnL>
                    <a:lnB w="28575" cap="flat" cmpd="sng" algn="ctr">
                      <a:solidFill>
                        <a:srgbClr val="92D050"/>
                      </a:solidFill>
                      <a:prstDash val="solid"/>
                      <a:round/>
                      <a:headEnd type="none" w="med" len="med"/>
                      <a:tailEnd type="none" w="med" len="med"/>
                    </a:lnB>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extLst>
                  <a:ext uri="{0D108BD9-81ED-4DB2-BD59-A6C34878D82A}">
                    <a16:rowId xmlns:a16="http://schemas.microsoft.com/office/drawing/2014/main" val="10000"/>
                  </a:ext>
                </a:extLst>
              </a:tr>
              <a:tr h="1409331">
                <a:tc vMerge="1">
                  <a:txBody>
                    <a:bodyPr/>
                    <a:lstStyle/>
                    <a:p>
                      <a:endParaRPr lang="tr-TR" dirty="0"/>
                    </a:p>
                  </a:txBody>
                  <a:tcPr/>
                </a:tc>
                <a:tc>
                  <a:txBody>
                    <a:bodyPr/>
                    <a:lstStyle/>
                    <a:p>
                      <a:pPr algn="ctr"/>
                      <a:r>
                        <a:rPr lang="tr-TR" sz="1600" b="1" dirty="0"/>
                        <a:t>Türk Dili ve Edebiyatı- Sosyal Bilimler-1</a:t>
                      </a:r>
                    </a:p>
                  </a:txBody>
                  <a:tcPr marL="121920" marR="121920" anchor="ctr">
                    <a:lnL w="28575" cap="flat" cmpd="sng" algn="ctr">
                      <a:solidFill>
                        <a:srgbClr val="92D050"/>
                      </a:solidFill>
                      <a:prstDash val="solid"/>
                      <a:round/>
                      <a:headEnd type="none" w="med" len="med"/>
                      <a:tailEnd type="none" w="med" len="med"/>
                    </a:lnL>
                    <a:lnR w="28575" cap="flat" cmpd="sng" algn="ctr">
                      <a:solidFill>
                        <a:srgbClr val="92D050"/>
                      </a:solidFill>
                      <a:prstDash val="solid"/>
                      <a:round/>
                      <a:headEnd type="none" w="med" len="med"/>
                      <a:tailEnd type="none" w="med" len="med"/>
                    </a:lnR>
                    <a:lnT w="28575" cap="flat" cmpd="sng" algn="ctr">
                      <a:solidFill>
                        <a:srgbClr val="92D050"/>
                      </a:solidFill>
                      <a:prstDash val="solid"/>
                      <a:round/>
                      <a:headEnd type="none" w="med" len="med"/>
                      <a:tailEnd type="none" w="med" len="med"/>
                    </a:lnT>
                    <a:lnB w="28575" cap="flat" cmpd="sng" algn="ctr">
                      <a:solidFill>
                        <a:srgbClr val="92D050"/>
                      </a:solidFill>
                      <a:prstDash val="solid"/>
                      <a:round/>
                      <a:headEnd type="none" w="med" len="med"/>
                      <a:tailEnd type="none" w="med" len="med"/>
                    </a:lnB>
                  </a:tcPr>
                </a:tc>
                <a:tc>
                  <a:txBody>
                    <a:bodyPr/>
                    <a:lstStyle/>
                    <a:p>
                      <a:pPr algn="ctr"/>
                      <a:r>
                        <a:rPr lang="tr-TR" sz="1600" b="1" dirty="0"/>
                        <a:t>Sosyal Bilimler-2</a:t>
                      </a:r>
                    </a:p>
                  </a:txBody>
                  <a:tcPr marL="121920" marR="121920" anchor="ctr">
                    <a:lnL w="28575" cap="flat" cmpd="sng" algn="ctr">
                      <a:solidFill>
                        <a:srgbClr val="92D050"/>
                      </a:solidFill>
                      <a:prstDash val="solid"/>
                      <a:round/>
                      <a:headEnd type="none" w="med" len="med"/>
                      <a:tailEnd type="none" w="med" len="med"/>
                    </a:lnL>
                    <a:lnR w="28575" cap="flat" cmpd="sng" algn="ctr">
                      <a:solidFill>
                        <a:srgbClr val="92D050"/>
                      </a:solidFill>
                      <a:prstDash val="solid"/>
                      <a:round/>
                      <a:headEnd type="none" w="med" len="med"/>
                      <a:tailEnd type="none" w="med" len="med"/>
                    </a:lnR>
                    <a:lnT w="28575" cap="flat" cmpd="sng" algn="ctr">
                      <a:solidFill>
                        <a:srgbClr val="92D050"/>
                      </a:solidFill>
                      <a:prstDash val="solid"/>
                      <a:round/>
                      <a:headEnd type="none" w="med" len="med"/>
                      <a:tailEnd type="none" w="med" len="med"/>
                    </a:lnT>
                    <a:lnB w="28575" cap="flat" cmpd="sng" algn="ctr">
                      <a:solidFill>
                        <a:srgbClr val="92D050"/>
                      </a:solidFill>
                      <a:prstDash val="solid"/>
                      <a:round/>
                      <a:headEnd type="none" w="med" len="med"/>
                      <a:tailEnd type="none" w="med" len="med"/>
                    </a:lnB>
                  </a:tcPr>
                </a:tc>
                <a:tc>
                  <a:txBody>
                    <a:bodyPr/>
                    <a:lstStyle/>
                    <a:p>
                      <a:pPr algn="ctr"/>
                      <a:r>
                        <a:rPr lang="tr-TR" sz="1600" b="1" dirty="0"/>
                        <a:t> Matematik</a:t>
                      </a:r>
                    </a:p>
                  </a:txBody>
                  <a:tcPr marL="121920" marR="121920" anchor="ctr">
                    <a:lnL w="28575" cap="flat" cmpd="sng" algn="ctr">
                      <a:solidFill>
                        <a:srgbClr val="92D050"/>
                      </a:solidFill>
                      <a:prstDash val="solid"/>
                      <a:round/>
                      <a:headEnd type="none" w="med" len="med"/>
                      <a:tailEnd type="none" w="med" len="med"/>
                    </a:lnL>
                    <a:lnR w="28575" cap="flat" cmpd="sng" algn="ctr">
                      <a:solidFill>
                        <a:srgbClr val="92D050"/>
                      </a:solidFill>
                      <a:prstDash val="solid"/>
                      <a:round/>
                      <a:headEnd type="none" w="med" len="med"/>
                      <a:tailEnd type="none" w="med" len="med"/>
                    </a:lnR>
                    <a:lnT w="28575" cap="flat" cmpd="sng" algn="ctr">
                      <a:solidFill>
                        <a:srgbClr val="92D050"/>
                      </a:solidFill>
                      <a:prstDash val="solid"/>
                      <a:round/>
                      <a:headEnd type="none" w="med" len="med"/>
                      <a:tailEnd type="none" w="med" len="med"/>
                    </a:lnT>
                    <a:lnB w="28575" cap="flat" cmpd="sng" algn="ctr">
                      <a:solidFill>
                        <a:srgbClr val="92D050"/>
                      </a:solidFill>
                      <a:prstDash val="solid"/>
                      <a:round/>
                      <a:headEnd type="none" w="med" len="med"/>
                      <a:tailEnd type="none" w="med" len="med"/>
                    </a:lnB>
                  </a:tcPr>
                </a:tc>
                <a:tc>
                  <a:txBody>
                    <a:bodyPr/>
                    <a:lstStyle/>
                    <a:p>
                      <a:pPr algn="ctr"/>
                      <a:r>
                        <a:rPr lang="tr-TR" sz="1600" b="1" dirty="0"/>
                        <a:t>Fen Bilimleri</a:t>
                      </a:r>
                    </a:p>
                  </a:txBody>
                  <a:tcPr marL="121920" marR="121920" anchor="ctr">
                    <a:lnL w="28575" cap="flat" cmpd="sng" algn="ctr">
                      <a:solidFill>
                        <a:srgbClr val="92D050"/>
                      </a:solidFill>
                      <a:prstDash val="solid"/>
                      <a:round/>
                      <a:headEnd type="none" w="med" len="med"/>
                      <a:tailEnd type="none" w="med" len="med"/>
                    </a:lnL>
                    <a:lnT w="28575" cap="flat" cmpd="sng" algn="ctr">
                      <a:solidFill>
                        <a:srgbClr val="92D050"/>
                      </a:solidFill>
                      <a:prstDash val="solid"/>
                      <a:round/>
                      <a:headEnd type="none" w="med" len="med"/>
                      <a:tailEnd type="none" w="med" len="med"/>
                    </a:lnT>
                    <a:lnB w="28575" cap="flat" cmpd="sng" algn="ctr">
                      <a:solidFill>
                        <a:srgbClr val="92D050"/>
                      </a:solidFill>
                      <a:prstDash val="solid"/>
                      <a:round/>
                      <a:headEnd type="none" w="med" len="med"/>
                      <a:tailEnd type="none" w="med" len="med"/>
                    </a:lnB>
                  </a:tcPr>
                </a:tc>
                <a:extLst>
                  <a:ext uri="{0D108BD9-81ED-4DB2-BD59-A6C34878D82A}">
                    <a16:rowId xmlns:a16="http://schemas.microsoft.com/office/drawing/2014/main" val="10001"/>
                  </a:ext>
                </a:extLst>
              </a:tr>
              <a:tr h="489910">
                <a:tc>
                  <a:txBody>
                    <a:bodyPr/>
                    <a:lstStyle/>
                    <a:p>
                      <a:r>
                        <a:rPr lang="tr-TR" dirty="0"/>
                        <a:t>Sözel Puan için</a:t>
                      </a:r>
                    </a:p>
                  </a:txBody>
                  <a:tcPr marL="121920" marR="121920">
                    <a:lnR w="28575" cap="flat" cmpd="sng" algn="ctr">
                      <a:solidFill>
                        <a:srgbClr val="92D050"/>
                      </a:solidFill>
                      <a:prstDash val="solid"/>
                      <a:round/>
                      <a:headEnd type="none" w="med" len="med"/>
                      <a:tailEnd type="none" w="med" len="med"/>
                    </a:lnR>
                    <a:lnT w="28575" cap="flat" cmpd="sng" algn="ctr">
                      <a:solidFill>
                        <a:srgbClr val="92D050"/>
                      </a:solidFill>
                      <a:prstDash val="solid"/>
                      <a:round/>
                      <a:headEnd type="none" w="med" len="med"/>
                      <a:tailEnd type="none" w="med" len="med"/>
                    </a:lnT>
                    <a:lnB w="28575" cap="flat" cmpd="sng" algn="ctr">
                      <a:solidFill>
                        <a:srgbClr val="92D050"/>
                      </a:solidFill>
                      <a:prstDash val="solid"/>
                      <a:round/>
                      <a:headEnd type="none" w="med" len="med"/>
                      <a:tailEnd type="none" w="med" len="med"/>
                    </a:lnB>
                  </a:tcPr>
                </a:tc>
                <a:tc>
                  <a:txBody>
                    <a:bodyPr/>
                    <a:lstStyle/>
                    <a:p>
                      <a:endParaRPr lang="tr-TR" dirty="0"/>
                    </a:p>
                  </a:txBody>
                  <a:tcPr marL="121920" marR="121920">
                    <a:lnL w="28575" cap="flat" cmpd="sng" algn="ctr">
                      <a:solidFill>
                        <a:srgbClr val="92D050"/>
                      </a:solidFill>
                      <a:prstDash val="solid"/>
                      <a:round/>
                      <a:headEnd type="none" w="med" len="med"/>
                      <a:tailEnd type="none" w="med" len="med"/>
                    </a:lnL>
                    <a:lnR w="28575" cap="flat" cmpd="sng" algn="ctr">
                      <a:solidFill>
                        <a:srgbClr val="92D050"/>
                      </a:solidFill>
                      <a:prstDash val="solid"/>
                      <a:round/>
                      <a:headEnd type="none" w="med" len="med"/>
                      <a:tailEnd type="none" w="med" len="med"/>
                    </a:lnR>
                    <a:lnT w="28575" cap="flat" cmpd="sng" algn="ctr">
                      <a:solidFill>
                        <a:srgbClr val="92D050"/>
                      </a:solidFill>
                      <a:prstDash val="solid"/>
                      <a:round/>
                      <a:headEnd type="none" w="med" len="med"/>
                      <a:tailEnd type="none" w="med" len="med"/>
                    </a:lnT>
                    <a:lnB w="28575" cap="flat" cmpd="sng" algn="ctr">
                      <a:solidFill>
                        <a:srgbClr val="92D050"/>
                      </a:solidFill>
                      <a:prstDash val="solid"/>
                      <a:round/>
                      <a:headEnd type="none" w="med" len="med"/>
                      <a:tailEnd type="none" w="med" len="med"/>
                    </a:lnB>
                  </a:tcPr>
                </a:tc>
                <a:tc>
                  <a:txBody>
                    <a:bodyPr/>
                    <a:lstStyle/>
                    <a:p>
                      <a:endParaRPr lang="tr-TR" dirty="0"/>
                    </a:p>
                  </a:txBody>
                  <a:tcPr marL="121920" marR="121920">
                    <a:lnL w="28575" cap="flat" cmpd="sng" algn="ctr">
                      <a:solidFill>
                        <a:srgbClr val="92D050"/>
                      </a:solidFill>
                      <a:prstDash val="solid"/>
                      <a:round/>
                      <a:headEnd type="none" w="med" len="med"/>
                      <a:tailEnd type="none" w="med" len="med"/>
                    </a:lnL>
                    <a:lnR w="28575" cap="flat" cmpd="sng" algn="ctr">
                      <a:solidFill>
                        <a:srgbClr val="92D050"/>
                      </a:solidFill>
                      <a:prstDash val="solid"/>
                      <a:round/>
                      <a:headEnd type="none" w="med" len="med"/>
                      <a:tailEnd type="none" w="med" len="med"/>
                    </a:lnR>
                    <a:lnT w="28575" cap="flat" cmpd="sng" algn="ctr">
                      <a:solidFill>
                        <a:srgbClr val="92D050"/>
                      </a:solidFill>
                      <a:prstDash val="solid"/>
                      <a:round/>
                      <a:headEnd type="none" w="med" len="med"/>
                      <a:tailEnd type="none" w="med" len="med"/>
                    </a:lnT>
                    <a:lnB w="28575" cap="flat" cmpd="sng" algn="ctr">
                      <a:solidFill>
                        <a:srgbClr val="92D050"/>
                      </a:solidFill>
                      <a:prstDash val="solid"/>
                      <a:round/>
                      <a:headEnd type="none" w="med" len="med"/>
                      <a:tailEnd type="none" w="med" len="med"/>
                    </a:lnB>
                  </a:tcPr>
                </a:tc>
                <a:tc>
                  <a:txBody>
                    <a:bodyPr/>
                    <a:lstStyle/>
                    <a:p>
                      <a:endParaRPr lang="tr-TR" dirty="0"/>
                    </a:p>
                  </a:txBody>
                  <a:tcPr marL="121920" marR="121920">
                    <a:lnL w="28575" cap="flat" cmpd="sng" algn="ctr">
                      <a:solidFill>
                        <a:srgbClr val="92D050"/>
                      </a:solidFill>
                      <a:prstDash val="solid"/>
                      <a:round/>
                      <a:headEnd type="none" w="med" len="med"/>
                      <a:tailEnd type="none" w="med" len="med"/>
                    </a:lnL>
                    <a:lnR w="28575" cap="flat" cmpd="sng" algn="ctr">
                      <a:solidFill>
                        <a:srgbClr val="92D050"/>
                      </a:solidFill>
                      <a:prstDash val="solid"/>
                      <a:round/>
                      <a:headEnd type="none" w="med" len="med"/>
                      <a:tailEnd type="none" w="med" len="med"/>
                    </a:lnR>
                    <a:lnT w="28575" cap="flat" cmpd="sng" algn="ctr">
                      <a:solidFill>
                        <a:srgbClr val="92D050"/>
                      </a:solidFill>
                      <a:prstDash val="solid"/>
                      <a:round/>
                      <a:headEnd type="none" w="med" len="med"/>
                      <a:tailEnd type="none" w="med" len="med"/>
                    </a:lnT>
                    <a:lnB w="28575" cap="flat" cmpd="sng" algn="ctr">
                      <a:solidFill>
                        <a:srgbClr val="92D050"/>
                      </a:solidFill>
                      <a:prstDash val="solid"/>
                      <a:round/>
                      <a:headEnd type="none" w="med" len="med"/>
                      <a:tailEnd type="none" w="med" len="med"/>
                    </a:lnB>
                  </a:tcPr>
                </a:tc>
                <a:tc>
                  <a:txBody>
                    <a:bodyPr/>
                    <a:lstStyle/>
                    <a:p>
                      <a:endParaRPr lang="tr-TR" dirty="0"/>
                    </a:p>
                  </a:txBody>
                  <a:tcPr marL="121920" marR="121920">
                    <a:lnL w="28575" cap="flat" cmpd="sng" algn="ctr">
                      <a:solidFill>
                        <a:srgbClr val="92D050"/>
                      </a:solidFill>
                      <a:prstDash val="solid"/>
                      <a:round/>
                      <a:headEnd type="none" w="med" len="med"/>
                      <a:tailEnd type="none" w="med" len="med"/>
                    </a:lnL>
                    <a:lnT w="28575" cap="flat" cmpd="sng" algn="ctr">
                      <a:solidFill>
                        <a:srgbClr val="92D050"/>
                      </a:solidFill>
                      <a:prstDash val="solid"/>
                      <a:round/>
                      <a:headEnd type="none" w="med" len="med"/>
                      <a:tailEnd type="none" w="med" len="med"/>
                    </a:lnT>
                    <a:lnB w="28575" cap="flat" cmpd="sng" algn="ctr">
                      <a:solidFill>
                        <a:srgbClr val="92D050"/>
                      </a:solidFill>
                      <a:prstDash val="solid"/>
                      <a:round/>
                      <a:headEnd type="none" w="med" len="med"/>
                      <a:tailEnd type="none" w="med" len="med"/>
                    </a:lnB>
                  </a:tcPr>
                </a:tc>
                <a:extLst>
                  <a:ext uri="{0D108BD9-81ED-4DB2-BD59-A6C34878D82A}">
                    <a16:rowId xmlns:a16="http://schemas.microsoft.com/office/drawing/2014/main" val="10002"/>
                  </a:ext>
                </a:extLst>
              </a:tr>
              <a:tr h="489910">
                <a:tc>
                  <a:txBody>
                    <a:bodyPr/>
                    <a:lstStyle/>
                    <a:p>
                      <a:r>
                        <a:rPr lang="tr-TR" dirty="0"/>
                        <a:t>Sayısal Puan için</a:t>
                      </a:r>
                    </a:p>
                  </a:txBody>
                  <a:tcPr marL="121920" marR="121920">
                    <a:lnR w="28575" cap="flat" cmpd="sng" algn="ctr">
                      <a:solidFill>
                        <a:srgbClr val="92D050"/>
                      </a:solidFill>
                      <a:prstDash val="solid"/>
                      <a:round/>
                      <a:headEnd type="none" w="med" len="med"/>
                      <a:tailEnd type="none" w="med" len="med"/>
                    </a:lnR>
                    <a:lnT w="28575" cap="flat" cmpd="sng" algn="ctr">
                      <a:solidFill>
                        <a:srgbClr val="92D050"/>
                      </a:solidFill>
                      <a:prstDash val="solid"/>
                      <a:round/>
                      <a:headEnd type="none" w="med" len="med"/>
                      <a:tailEnd type="none" w="med" len="med"/>
                    </a:lnT>
                    <a:lnB w="28575" cap="flat" cmpd="sng" algn="ctr">
                      <a:solidFill>
                        <a:srgbClr val="92D050"/>
                      </a:solidFill>
                      <a:prstDash val="solid"/>
                      <a:round/>
                      <a:headEnd type="none" w="med" len="med"/>
                      <a:tailEnd type="none" w="med" len="med"/>
                    </a:lnB>
                  </a:tcPr>
                </a:tc>
                <a:tc>
                  <a:txBody>
                    <a:bodyPr/>
                    <a:lstStyle/>
                    <a:p>
                      <a:endParaRPr lang="tr-TR" dirty="0"/>
                    </a:p>
                  </a:txBody>
                  <a:tcPr marL="121920" marR="121920">
                    <a:lnL w="28575" cap="flat" cmpd="sng" algn="ctr">
                      <a:solidFill>
                        <a:srgbClr val="92D050"/>
                      </a:solidFill>
                      <a:prstDash val="solid"/>
                      <a:round/>
                      <a:headEnd type="none" w="med" len="med"/>
                      <a:tailEnd type="none" w="med" len="med"/>
                    </a:lnL>
                    <a:lnR w="28575" cap="flat" cmpd="sng" algn="ctr">
                      <a:solidFill>
                        <a:srgbClr val="92D050"/>
                      </a:solidFill>
                      <a:prstDash val="solid"/>
                      <a:round/>
                      <a:headEnd type="none" w="med" len="med"/>
                      <a:tailEnd type="none" w="med" len="med"/>
                    </a:lnR>
                    <a:lnT w="28575" cap="flat" cmpd="sng" algn="ctr">
                      <a:solidFill>
                        <a:srgbClr val="92D050"/>
                      </a:solidFill>
                      <a:prstDash val="solid"/>
                      <a:round/>
                      <a:headEnd type="none" w="med" len="med"/>
                      <a:tailEnd type="none" w="med" len="med"/>
                    </a:lnT>
                    <a:lnB w="28575" cap="flat" cmpd="sng" algn="ctr">
                      <a:solidFill>
                        <a:srgbClr val="92D050"/>
                      </a:solidFill>
                      <a:prstDash val="solid"/>
                      <a:round/>
                      <a:headEnd type="none" w="med" len="med"/>
                      <a:tailEnd type="none" w="med" len="med"/>
                    </a:lnB>
                  </a:tcPr>
                </a:tc>
                <a:tc>
                  <a:txBody>
                    <a:bodyPr/>
                    <a:lstStyle/>
                    <a:p>
                      <a:endParaRPr lang="tr-TR" dirty="0"/>
                    </a:p>
                  </a:txBody>
                  <a:tcPr marL="121920" marR="121920">
                    <a:lnL w="28575" cap="flat" cmpd="sng" algn="ctr">
                      <a:solidFill>
                        <a:srgbClr val="92D050"/>
                      </a:solidFill>
                      <a:prstDash val="solid"/>
                      <a:round/>
                      <a:headEnd type="none" w="med" len="med"/>
                      <a:tailEnd type="none" w="med" len="med"/>
                    </a:lnL>
                    <a:lnR w="28575" cap="flat" cmpd="sng" algn="ctr">
                      <a:solidFill>
                        <a:srgbClr val="92D050"/>
                      </a:solidFill>
                      <a:prstDash val="solid"/>
                      <a:round/>
                      <a:headEnd type="none" w="med" len="med"/>
                      <a:tailEnd type="none" w="med" len="med"/>
                    </a:lnR>
                    <a:lnT w="28575" cap="flat" cmpd="sng" algn="ctr">
                      <a:solidFill>
                        <a:srgbClr val="92D050"/>
                      </a:solidFill>
                      <a:prstDash val="solid"/>
                      <a:round/>
                      <a:headEnd type="none" w="med" len="med"/>
                      <a:tailEnd type="none" w="med" len="med"/>
                    </a:lnT>
                    <a:lnB w="28575" cap="flat" cmpd="sng" algn="ctr">
                      <a:solidFill>
                        <a:srgbClr val="92D050"/>
                      </a:solidFill>
                      <a:prstDash val="solid"/>
                      <a:round/>
                      <a:headEnd type="none" w="med" len="med"/>
                      <a:tailEnd type="none" w="med" len="med"/>
                    </a:lnB>
                  </a:tcPr>
                </a:tc>
                <a:tc>
                  <a:txBody>
                    <a:bodyPr/>
                    <a:lstStyle/>
                    <a:p>
                      <a:endParaRPr lang="tr-TR" dirty="0"/>
                    </a:p>
                  </a:txBody>
                  <a:tcPr marL="121920" marR="121920">
                    <a:lnL w="28575" cap="flat" cmpd="sng" algn="ctr">
                      <a:solidFill>
                        <a:srgbClr val="92D050"/>
                      </a:solidFill>
                      <a:prstDash val="solid"/>
                      <a:round/>
                      <a:headEnd type="none" w="med" len="med"/>
                      <a:tailEnd type="none" w="med" len="med"/>
                    </a:lnL>
                    <a:lnR w="28575" cap="flat" cmpd="sng" algn="ctr">
                      <a:solidFill>
                        <a:srgbClr val="92D050"/>
                      </a:solidFill>
                      <a:prstDash val="solid"/>
                      <a:round/>
                      <a:headEnd type="none" w="med" len="med"/>
                      <a:tailEnd type="none" w="med" len="med"/>
                    </a:lnR>
                    <a:lnT w="28575" cap="flat" cmpd="sng" algn="ctr">
                      <a:solidFill>
                        <a:srgbClr val="92D050"/>
                      </a:solidFill>
                      <a:prstDash val="solid"/>
                      <a:round/>
                      <a:headEnd type="none" w="med" len="med"/>
                      <a:tailEnd type="none" w="med" len="med"/>
                    </a:lnT>
                    <a:lnB w="28575" cap="flat" cmpd="sng" algn="ctr">
                      <a:solidFill>
                        <a:srgbClr val="92D050"/>
                      </a:solidFill>
                      <a:prstDash val="solid"/>
                      <a:round/>
                      <a:headEnd type="none" w="med" len="med"/>
                      <a:tailEnd type="none" w="med" len="med"/>
                    </a:lnB>
                  </a:tcPr>
                </a:tc>
                <a:tc>
                  <a:txBody>
                    <a:bodyPr/>
                    <a:lstStyle/>
                    <a:p>
                      <a:endParaRPr lang="tr-TR" dirty="0"/>
                    </a:p>
                  </a:txBody>
                  <a:tcPr marL="121920" marR="121920">
                    <a:lnL w="28575" cap="flat" cmpd="sng" algn="ctr">
                      <a:solidFill>
                        <a:srgbClr val="92D050"/>
                      </a:solidFill>
                      <a:prstDash val="solid"/>
                      <a:round/>
                      <a:headEnd type="none" w="med" len="med"/>
                      <a:tailEnd type="none" w="med" len="med"/>
                    </a:lnL>
                    <a:lnT w="28575" cap="flat" cmpd="sng" algn="ctr">
                      <a:solidFill>
                        <a:srgbClr val="92D050"/>
                      </a:solidFill>
                      <a:prstDash val="solid"/>
                      <a:round/>
                      <a:headEnd type="none" w="med" len="med"/>
                      <a:tailEnd type="none" w="med" len="med"/>
                    </a:lnT>
                    <a:lnB w="28575" cap="flat" cmpd="sng" algn="ctr">
                      <a:solidFill>
                        <a:srgbClr val="92D050"/>
                      </a:solidFill>
                      <a:prstDash val="solid"/>
                      <a:round/>
                      <a:headEnd type="none" w="med" len="med"/>
                      <a:tailEnd type="none" w="med" len="med"/>
                    </a:lnB>
                  </a:tcPr>
                </a:tc>
                <a:extLst>
                  <a:ext uri="{0D108BD9-81ED-4DB2-BD59-A6C34878D82A}">
                    <a16:rowId xmlns:a16="http://schemas.microsoft.com/office/drawing/2014/main" val="10003"/>
                  </a:ext>
                </a:extLst>
              </a:tr>
              <a:tr h="489910">
                <a:tc>
                  <a:txBody>
                    <a:bodyPr/>
                    <a:lstStyle/>
                    <a:p>
                      <a:r>
                        <a:rPr lang="tr-TR" dirty="0"/>
                        <a:t>Eşit Ağırlık Puanı için</a:t>
                      </a:r>
                    </a:p>
                  </a:txBody>
                  <a:tcPr marL="121920" marR="121920">
                    <a:lnR w="28575" cap="flat" cmpd="sng" algn="ctr">
                      <a:solidFill>
                        <a:srgbClr val="92D050"/>
                      </a:solidFill>
                      <a:prstDash val="solid"/>
                      <a:round/>
                      <a:headEnd type="none" w="med" len="med"/>
                      <a:tailEnd type="none" w="med" len="med"/>
                    </a:lnR>
                    <a:lnT w="28575" cap="flat" cmpd="sng" algn="ctr">
                      <a:solidFill>
                        <a:srgbClr val="92D050"/>
                      </a:solidFill>
                      <a:prstDash val="solid"/>
                      <a:round/>
                      <a:headEnd type="none" w="med" len="med"/>
                      <a:tailEnd type="none" w="med" len="med"/>
                    </a:lnT>
                    <a:lnB w="28575" cap="flat" cmpd="sng" algn="ctr">
                      <a:solidFill>
                        <a:srgbClr val="92D050"/>
                      </a:solidFill>
                      <a:prstDash val="solid"/>
                      <a:round/>
                      <a:headEnd type="none" w="med" len="med"/>
                      <a:tailEnd type="none" w="med" len="med"/>
                    </a:lnB>
                  </a:tcPr>
                </a:tc>
                <a:tc>
                  <a:txBody>
                    <a:bodyPr/>
                    <a:lstStyle/>
                    <a:p>
                      <a:endParaRPr lang="tr-TR" dirty="0"/>
                    </a:p>
                  </a:txBody>
                  <a:tcPr marL="121920" marR="121920">
                    <a:lnL w="28575" cap="flat" cmpd="sng" algn="ctr">
                      <a:solidFill>
                        <a:srgbClr val="92D050"/>
                      </a:solidFill>
                      <a:prstDash val="solid"/>
                      <a:round/>
                      <a:headEnd type="none" w="med" len="med"/>
                      <a:tailEnd type="none" w="med" len="med"/>
                    </a:lnL>
                    <a:lnR w="28575" cap="flat" cmpd="sng" algn="ctr">
                      <a:solidFill>
                        <a:srgbClr val="92D050"/>
                      </a:solidFill>
                      <a:prstDash val="solid"/>
                      <a:round/>
                      <a:headEnd type="none" w="med" len="med"/>
                      <a:tailEnd type="none" w="med" len="med"/>
                    </a:lnR>
                    <a:lnT w="28575" cap="flat" cmpd="sng" algn="ctr">
                      <a:solidFill>
                        <a:srgbClr val="92D050"/>
                      </a:solidFill>
                      <a:prstDash val="solid"/>
                      <a:round/>
                      <a:headEnd type="none" w="med" len="med"/>
                      <a:tailEnd type="none" w="med" len="med"/>
                    </a:lnT>
                    <a:lnB w="28575" cap="flat" cmpd="sng" algn="ctr">
                      <a:solidFill>
                        <a:srgbClr val="92D050"/>
                      </a:solidFill>
                      <a:prstDash val="solid"/>
                      <a:round/>
                      <a:headEnd type="none" w="med" len="med"/>
                      <a:tailEnd type="none" w="med" len="med"/>
                    </a:lnB>
                  </a:tcPr>
                </a:tc>
                <a:tc>
                  <a:txBody>
                    <a:bodyPr/>
                    <a:lstStyle/>
                    <a:p>
                      <a:endParaRPr lang="tr-TR" dirty="0"/>
                    </a:p>
                  </a:txBody>
                  <a:tcPr marL="121920" marR="121920">
                    <a:lnL w="28575" cap="flat" cmpd="sng" algn="ctr">
                      <a:solidFill>
                        <a:srgbClr val="92D050"/>
                      </a:solidFill>
                      <a:prstDash val="solid"/>
                      <a:round/>
                      <a:headEnd type="none" w="med" len="med"/>
                      <a:tailEnd type="none" w="med" len="med"/>
                    </a:lnL>
                    <a:lnR w="28575" cap="flat" cmpd="sng" algn="ctr">
                      <a:solidFill>
                        <a:srgbClr val="92D050"/>
                      </a:solidFill>
                      <a:prstDash val="solid"/>
                      <a:round/>
                      <a:headEnd type="none" w="med" len="med"/>
                      <a:tailEnd type="none" w="med" len="med"/>
                    </a:lnR>
                    <a:lnT w="28575" cap="flat" cmpd="sng" algn="ctr">
                      <a:solidFill>
                        <a:srgbClr val="92D050"/>
                      </a:solidFill>
                      <a:prstDash val="solid"/>
                      <a:round/>
                      <a:headEnd type="none" w="med" len="med"/>
                      <a:tailEnd type="none" w="med" len="med"/>
                    </a:lnT>
                    <a:lnB w="28575" cap="flat" cmpd="sng" algn="ctr">
                      <a:solidFill>
                        <a:srgbClr val="92D050"/>
                      </a:solidFill>
                      <a:prstDash val="solid"/>
                      <a:round/>
                      <a:headEnd type="none" w="med" len="med"/>
                      <a:tailEnd type="none" w="med" len="med"/>
                    </a:lnB>
                  </a:tcPr>
                </a:tc>
                <a:tc>
                  <a:txBody>
                    <a:bodyPr/>
                    <a:lstStyle/>
                    <a:p>
                      <a:endParaRPr lang="tr-TR" dirty="0"/>
                    </a:p>
                  </a:txBody>
                  <a:tcPr marL="121920" marR="121920">
                    <a:lnL w="28575" cap="flat" cmpd="sng" algn="ctr">
                      <a:solidFill>
                        <a:srgbClr val="92D050"/>
                      </a:solidFill>
                      <a:prstDash val="solid"/>
                      <a:round/>
                      <a:headEnd type="none" w="med" len="med"/>
                      <a:tailEnd type="none" w="med" len="med"/>
                    </a:lnL>
                    <a:lnR w="28575" cap="flat" cmpd="sng" algn="ctr">
                      <a:solidFill>
                        <a:srgbClr val="92D050"/>
                      </a:solidFill>
                      <a:prstDash val="solid"/>
                      <a:round/>
                      <a:headEnd type="none" w="med" len="med"/>
                      <a:tailEnd type="none" w="med" len="med"/>
                    </a:lnR>
                    <a:lnT w="28575" cap="flat" cmpd="sng" algn="ctr">
                      <a:solidFill>
                        <a:srgbClr val="92D050"/>
                      </a:solidFill>
                      <a:prstDash val="solid"/>
                      <a:round/>
                      <a:headEnd type="none" w="med" len="med"/>
                      <a:tailEnd type="none" w="med" len="med"/>
                    </a:lnT>
                    <a:lnB w="28575" cap="flat" cmpd="sng" algn="ctr">
                      <a:solidFill>
                        <a:srgbClr val="92D050"/>
                      </a:solidFill>
                      <a:prstDash val="solid"/>
                      <a:round/>
                      <a:headEnd type="none" w="med" len="med"/>
                      <a:tailEnd type="none" w="med" len="med"/>
                    </a:lnB>
                  </a:tcPr>
                </a:tc>
                <a:tc>
                  <a:txBody>
                    <a:bodyPr/>
                    <a:lstStyle/>
                    <a:p>
                      <a:endParaRPr lang="tr-TR"/>
                    </a:p>
                  </a:txBody>
                  <a:tcPr marL="121920" marR="121920">
                    <a:lnL w="28575" cap="flat" cmpd="sng" algn="ctr">
                      <a:solidFill>
                        <a:srgbClr val="92D050"/>
                      </a:solidFill>
                      <a:prstDash val="solid"/>
                      <a:round/>
                      <a:headEnd type="none" w="med" len="med"/>
                      <a:tailEnd type="none" w="med" len="med"/>
                    </a:lnL>
                    <a:lnT w="28575" cap="flat" cmpd="sng" algn="ctr">
                      <a:solidFill>
                        <a:srgbClr val="92D050"/>
                      </a:solidFill>
                      <a:prstDash val="solid"/>
                      <a:round/>
                      <a:headEnd type="none" w="med" len="med"/>
                      <a:tailEnd type="none" w="med" len="med"/>
                    </a:lnT>
                    <a:lnB w="28575" cap="flat" cmpd="sng" algn="ctr">
                      <a:solidFill>
                        <a:srgbClr val="92D050"/>
                      </a:solidFill>
                      <a:prstDash val="solid"/>
                      <a:round/>
                      <a:headEnd type="none" w="med" len="med"/>
                      <a:tailEnd type="none" w="med" len="med"/>
                    </a:lnB>
                  </a:tcPr>
                </a:tc>
                <a:extLst>
                  <a:ext uri="{0D108BD9-81ED-4DB2-BD59-A6C34878D82A}">
                    <a16:rowId xmlns:a16="http://schemas.microsoft.com/office/drawing/2014/main" val="10004"/>
                  </a:ext>
                </a:extLst>
              </a:tr>
              <a:tr h="489910">
                <a:tc>
                  <a:txBody>
                    <a:bodyPr/>
                    <a:lstStyle/>
                    <a:p>
                      <a:r>
                        <a:rPr lang="tr-TR" dirty="0"/>
                        <a:t>Sözel + Eşit Ağırlık Puanı için</a:t>
                      </a:r>
                    </a:p>
                  </a:txBody>
                  <a:tcPr marL="121920" marR="121920">
                    <a:lnR w="28575" cap="flat" cmpd="sng" algn="ctr">
                      <a:solidFill>
                        <a:srgbClr val="92D050"/>
                      </a:solidFill>
                      <a:prstDash val="solid"/>
                      <a:round/>
                      <a:headEnd type="none" w="med" len="med"/>
                      <a:tailEnd type="none" w="med" len="med"/>
                    </a:lnR>
                    <a:lnT w="28575" cap="flat" cmpd="sng" algn="ctr">
                      <a:solidFill>
                        <a:srgbClr val="92D050"/>
                      </a:solidFill>
                      <a:prstDash val="solid"/>
                      <a:round/>
                      <a:headEnd type="none" w="med" len="med"/>
                      <a:tailEnd type="none" w="med" len="med"/>
                    </a:lnT>
                    <a:lnB w="28575" cap="flat" cmpd="sng" algn="ctr">
                      <a:solidFill>
                        <a:srgbClr val="92D050"/>
                      </a:solidFill>
                      <a:prstDash val="solid"/>
                      <a:round/>
                      <a:headEnd type="none" w="med" len="med"/>
                      <a:tailEnd type="none" w="med" len="med"/>
                    </a:lnB>
                  </a:tcPr>
                </a:tc>
                <a:tc>
                  <a:txBody>
                    <a:bodyPr/>
                    <a:lstStyle/>
                    <a:p>
                      <a:endParaRPr lang="tr-TR" dirty="0"/>
                    </a:p>
                  </a:txBody>
                  <a:tcPr marL="121920" marR="121920">
                    <a:lnL w="28575" cap="flat" cmpd="sng" algn="ctr">
                      <a:solidFill>
                        <a:srgbClr val="92D050"/>
                      </a:solidFill>
                      <a:prstDash val="solid"/>
                      <a:round/>
                      <a:headEnd type="none" w="med" len="med"/>
                      <a:tailEnd type="none" w="med" len="med"/>
                    </a:lnL>
                    <a:lnR w="28575" cap="flat" cmpd="sng" algn="ctr">
                      <a:solidFill>
                        <a:srgbClr val="92D050"/>
                      </a:solidFill>
                      <a:prstDash val="solid"/>
                      <a:round/>
                      <a:headEnd type="none" w="med" len="med"/>
                      <a:tailEnd type="none" w="med" len="med"/>
                    </a:lnR>
                    <a:lnT w="28575" cap="flat" cmpd="sng" algn="ctr">
                      <a:solidFill>
                        <a:srgbClr val="92D050"/>
                      </a:solidFill>
                      <a:prstDash val="solid"/>
                      <a:round/>
                      <a:headEnd type="none" w="med" len="med"/>
                      <a:tailEnd type="none" w="med" len="med"/>
                    </a:lnT>
                    <a:lnB w="28575" cap="flat" cmpd="sng" algn="ctr">
                      <a:solidFill>
                        <a:srgbClr val="92D050"/>
                      </a:solidFill>
                      <a:prstDash val="solid"/>
                      <a:round/>
                      <a:headEnd type="none" w="med" len="med"/>
                      <a:tailEnd type="none" w="med" len="med"/>
                    </a:lnB>
                  </a:tcPr>
                </a:tc>
                <a:tc>
                  <a:txBody>
                    <a:bodyPr/>
                    <a:lstStyle/>
                    <a:p>
                      <a:endParaRPr lang="tr-TR" dirty="0"/>
                    </a:p>
                  </a:txBody>
                  <a:tcPr marL="121920" marR="121920">
                    <a:lnL w="28575" cap="flat" cmpd="sng" algn="ctr">
                      <a:solidFill>
                        <a:srgbClr val="92D050"/>
                      </a:solidFill>
                      <a:prstDash val="solid"/>
                      <a:round/>
                      <a:headEnd type="none" w="med" len="med"/>
                      <a:tailEnd type="none" w="med" len="med"/>
                    </a:lnL>
                    <a:lnR w="28575" cap="flat" cmpd="sng" algn="ctr">
                      <a:solidFill>
                        <a:srgbClr val="92D050"/>
                      </a:solidFill>
                      <a:prstDash val="solid"/>
                      <a:round/>
                      <a:headEnd type="none" w="med" len="med"/>
                      <a:tailEnd type="none" w="med" len="med"/>
                    </a:lnR>
                    <a:lnT w="28575" cap="flat" cmpd="sng" algn="ctr">
                      <a:solidFill>
                        <a:srgbClr val="92D050"/>
                      </a:solidFill>
                      <a:prstDash val="solid"/>
                      <a:round/>
                      <a:headEnd type="none" w="med" len="med"/>
                      <a:tailEnd type="none" w="med" len="med"/>
                    </a:lnT>
                    <a:lnB w="28575" cap="flat" cmpd="sng" algn="ctr">
                      <a:solidFill>
                        <a:srgbClr val="92D050"/>
                      </a:solidFill>
                      <a:prstDash val="solid"/>
                      <a:round/>
                      <a:headEnd type="none" w="med" len="med"/>
                      <a:tailEnd type="none" w="med" len="med"/>
                    </a:lnB>
                  </a:tcPr>
                </a:tc>
                <a:tc>
                  <a:txBody>
                    <a:bodyPr/>
                    <a:lstStyle/>
                    <a:p>
                      <a:endParaRPr lang="tr-TR"/>
                    </a:p>
                  </a:txBody>
                  <a:tcPr marL="121920" marR="121920">
                    <a:lnL w="28575" cap="flat" cmpd="sng" algn="ctr">
                      <a:solidFill>
                        <a:srgbClr val="92D050"/>
                      </a:solidFill>
                      <a:prstDash val="solid"/>
                      <a:round/>
                      <a:headEnd type="none" w="med" len="med"/>
                      <a:tailEnd type="none" w="med" len="med"/>
                    </a:lnL>
                    <a:lnR w="28575" cap="flat" cmpd="sng" algn="ctr">
                      <a:solidFill>
                        <a:srgbClr val="92D050"/>
                      </a:solidFill>
                      <a:prstDash val="solid"/>
                      <a:round/>
                      <a:headEnd type="none" w="med" len="med"/>
                      <a:tailEnd type="none" w="med" len="med"/>
                    </a:lnR>
                    <a:lnT w="28575" cap="flat" cmpd="sng" algn="ctr">
                      <a:solidFill>
                        <a:srgbClr val="92D050"/>
                      </a:solidFill>
                      <a:prstDash val="solid"/>
                      <a:round/>
                      <a:headEnd type="none" w="med" len="med"/>
                      <a:tailEnd type="none" w="med" len="med"/>
                    </a:lnT>
                    <a:lnB w="28575" cap="flat" cmpd="sng" algn="ctr">
                      <a:solidFill>
                        <a:srgbClr val="92D050"/>
                      </a:solidFill>
                      <a:prstDash val="solid"/>
                      <a:round/>
                      <a:headEnd type="none" w="med" len="med"/>
                      <a:tailEnd type="none" w="med" len="med"/>
                    </a:lnB>
                  </a:tcPr>
                </a:tc>
                <a:tc>
                  <a:txBody>
                    <a:bodyPr/>
                    <a:lstStyle/>
                    <a:p>
                      <a:endParaRPr lang="tr-TR" dirty="0"/>
                    </a:p>
                  </a:txBody>
                  <a:tcPr marL="121920" marR="121920">
                    <a:lnL w="28575" cap="flat" cmpd="sng" algn="ctr">
                      <a:solidFill>
                        <a:srgbClr val="92D050"/>
                      </a:solidFill>
                      <a:prstDash val="solid"/>
                      <a:round/>
                      <a:headEnd type="none" w="med" len="med"/>
                      <a:tailEnd type="none" w="med" len="med"/>
                    </a:lnL>
                    <a:lnT w="28575" cap="flat" cmpd="sng" algn="ctr">
                      <a:solidFill>
                        <a:srgbClr val="92D050"/>
                      </a:solidFill>
                      <a:prstDash val="solid"/>
                      <a:round/>
                      <a:headEnd type="none" w="med" len="med"/>
                      <a:tailEnd type="none" w="med" len="med"/>
                    </a:lnT>
                    <a:lnB w="28575" cap="flat" cmpd="sng" algn="ctr">
                      <a:solidFill>
                        <a:srgbClr val="92D050"/>
                      </a:solidFill>
                      <a:prstDash val="solid"/>
                      <a:round/>
                      <a:headEnd type="none" w="med" len="med"/>
                      <a:tailEnd type="none" w="med" len="med"/>
                    </a:lnB>
                  </a:tcPr>
                </a:tc>
                <a:extLst>
                  <a:ext uri="{0D108BD9-81ED-4DB2-BD59-A6C34878D82A}">
                    <a16:rowId xmlns:a16="http://schemas.microsoft.com/office/drawing/2014/main" val="10005"/>
                  </a:ext>
                </a:extLst>
              </a:tr>
              <a:tr h="489910">
                <a:tc>
                  <a:txBody>
                    <a:bodyPr/>
                    <a:lstStyle/>
                    <a:p>
                      <a:r>
                        <a:rPr lang="tr-TR" dirty="0"/>
                        <a:t>Sayısal + Eşit Ağırlık Puanı için</a:t>
                      </a:r>
                    </a:p>
                  </a:txBody>
                  <a:tcPr marL="121920" marR="121920">
                    <a:lnR w="28575" cap="flat" cmpd="sng" algn="ctr">
                      <a:solidFill>
                        <a:srgbClr val="92D050"/>
                      </a:solidFill>
                      <a:prstDash val="solid"/>
                      <a:round/>
                      <a:headEnd type="none" w="med" len="med"/>
                      <a:tailEnd type="none" w="med" len="med"/>
                    </a:lnR>
                    <a:lnT w="28575" cap="flat" cmpd="sng" algn="ctr">
                      <a:solidFill>
                        <a:srgbClr val="92D050"/>
                      </a:solidFill>
                      <a:prstDash val="solid"/>
                      <a:round/>
                      <a:headEnd type="none" w="med" len="med"/>
                      <a:tailEnd type="none" w="med" len="med"/>
                    </a:lnT>
                    <a:lnB w="28575" cap="flat" cmpd="sng" algn="ctr">
                      <a:solidFill>
                        <a:srgbClr val="92D050"/>
                      </a:solidFill>
                      <a:prstDash val="solid"/>
                      <a:round/>
                      <a:headEnd type="none" w="med" len="med"/>
                      <a:tailEnd type="none" w="med" len="med"/>
                    </a:lnB>
                  </a:tcPr>
                </a:tc>
                <a:tc>
                  <a:txBody>
                    <a:bodyPr/>
                    <a:lstStyle/>
                    <a:p>
                      <a:endParaRPr lang="tr-TR" dirty="0"/>
                    </a:p>
                  </a:txBody>
                  <a:tcPr marL="121920" marR="121920">
                    <a:lnL w="28575" cap="flat" cmpd="sng" algn="ctr">
                      <a:solidFill>
                        <a:srgbClr val="92D050"/>
                      </a:solidFill>
                      <a:prstDash val="solid"/>
                      <a:round/>
                      <a:headEnd type="none" w="med" len="med"/>
                      <a:tailEnd type="none" w="med" len="med"/>
                    </a:lnL>
                    <a:lnR w="28575" cap="flat" cmpd="sng" algn="ctr">
                      <a:solidFill>
                        <a:srgbClr val="92D050"/>
                      </a:solidFill>
                      <a:prstDash val="solid"/>
                      <a:round/>
                      <a:headEnd type="none" w="med" len="med"/>
                      <a:tailEnd type="none" w="med" len="med"/>
                    </a:lnR>
                    <a:lnT w="28575" cap="flat" cmpd="sng" algn="ctr">
                      <a:solidFill>
                        <a:srgbClr val="92D050"/>
                      </a:solidFill>
                      <a:prstDash val="solid"/>
                      <a:round/>
                      <a:headEnd type="none" w="med" len="med"/>
                      <a:tailEnd type="none" w="med" len="med"/>
                    </a:lnT>
                    <a:lnB w="28575" cap="flat" cmpd="sng" algn="ctr">
                      <a:solidFill>
                        <a:srgbClr val="92D050"/>
                      </a:solidFill>
                      <a:prstDash val="solid"/>
                      <a:round/>
                      <a:headEnd type="none" w="med" len="med"/>
                      <a:tailEnd type="none" w="med" len="med"/>
                    </a:lnB>
                  </a:tcPr>
                </a:tc>
                <a:tc>
                  <a:txBody>
                    <a:bodyPr/>
                    <a:lstStyle/>
                    <a:p>
                      <a:endParaRPr lang="tr-TR" dirty="0"/>
                    </a:p>
                  </a:txBody>
                  <a:tcPr marL="121920" marR="121920">
                    <a:lnL w="28575" cap="flat" cmpd="sng" algn="ctr">
                      <a:solidFill>
                        <a:srgbClr val="92D050"/>
                      </a:solidFill>
                      <a:prstDash val="solid"/>
                      <a:round/>
                      <a:headEnd type="none" w="med" len="med"/>
                      <a:tailEnd type="none" w="med" len="med"/>
                    </a:lnL>
                    <a:lnR w="28575" cap="flat" cmpd="sng" algn="ctr">
                      <a:solidFill>
                        <a:srgbClr val="92D050"/>
                      </a:solidFill>
                      <a:prstDash val="solid"/>
                      <a:round/>
                      <a:headEnd type="none" w="med" len="med"/>
                      <a:tailEnd type="none" w="med" len="med"/>
                    </a:lnR>
                    <a:lnT w="28575" cap="flat" cmpd="sng" algn="ctr">
                      <a:solidFill>
                        <a:srgbClr val="92D050"/>
                      </a:solidFill>
                      <a:prstDash val="solid"/>
                      <a:round/>
                      <a:headEnd type="none" w="med" len="med"/>
                      <a:tailEnd type="none" w="med" len="med"/>
                    </a:lnT>
                    <a:lnB w="28575" cap="flat" cmpd="sng" algn="ctr">
                      <a:solidFill>
                        <a:srgbClr val="92D050"/>
                      </a:solidFill>
                      <a:prstDash val="solid"/>
                      <a:round/>
                      <a:headEnd type="none" w="med" len="med"/>
                      <a:tailEnd type="none" w="med" len="med"/>
                    </a:lnB>
                  </a:tcPr>
                </a:tc>
                <a:tc>
                  <a:txBody>
                    <a:bodyPr/>
                    <a:lstStyle/>
                    <a:p>
                      <a:endParaRPr lang="tr-TR" dirty="0"/>
                    </a:p>
                  </a:txBody>
                  <a:tcPr marL="121920" marR="121920">
                    <a:lnL w="28575" cap="flat" cmpd="sng" algn="ctr">
                      <a:solidFill>
                        <a:srgbClr val="92D050"/>
                      </a:solidFill>
                      <a:prstDash val="solid"/>
                      <a:round/>
                      <a:headEnd type="none" w="med" len="med"/>
                      <a:tailEnd type="none" w="med" len="med"/>
                    </a:lnL>
                    <a:lnR w="28575" cap="flat" cmpd="sng" algn="ctr">
                      <a:solidFill>
                        <a:srgbClr val="92D050"/>
                      </a:solidFill>
                      <a:prstDash val="solid"/>
                      <a:round/>
                      <a:headEnd type="none" w="med" len="med"/>
                      <a:tailEnd type="none" w="med" len="med"/>
                    </a:lnR>
                    <a:lnT w="28575" cap="flat" cmpd="sng" algn="ctr">
                      <a:solidFill>
                        <a:srgbClr val="92D050"/>
                      </a:solidFill>
                      <a:prstDash val="solid"/>
                      <a:round/>
                      <a:headEnd type="none" w="med" len="med"/>
                      <a:tailEnd type="none" w="med" len="med"/>
                    </a:lnT>
                    <a:lnB w="28575" cap="flat" cmpd="sng" algn="ctr">
                      <a:solidFill>
                        <a:srgbClr val="92D050"/>
                      </a:solidFill>
                      <a:prstDash val="solid"/>
                      <a:round/>
                      <a:headEnd type="none" w="med" len="med"/>
                      <a:tailEnd type="none" w="med" len="med"/>
                    </a:lnB>
                  </a:tcPr>
                </a:tc>
                <a:tc>
                  <a:txBody>
                    <a:bodyPr/>
                    <a:lstStyle/>
                    <a:p>
                      <a:endParaRPr lang="tr-TR"/>
                    </a:p>
                  </a:txBody>
                  <a:tcPr marL="121920" marR="121920">
                    <a:lnL w="28575" cap="flat" cmpd="sng" algn="ctr">
                      <a:solidFill>
                        <a:srgbClr val="92D050"/>
                      </a:solidFill>
                      <a:prstDash val="solid"/>
                      <a:round/>
                      <a:headEnd type="none" w="med" len="med"/>
                      <a:tailEnd type="none" w="med" len="med"/>
                    </a:lnL>
                    <a:lnT w="28575" cap="flat" cmpd="sng" algn="ctr">
                      <a:solidFill>
                        <a:srgbClr val="92D050"/>
                      </a:solidFill>
                      <a:prstDash val="solid"/>
                      <a:round/>
                      <a:headEnd type="none" w="med" len="med"/>
                      <a:tailEnd type="none" w="med" len="med"/>
                    </a:lnT>
                    <a:lnB w="28575" cap="flat" cmpd="sng" algn="ctr">
                      <a:solidFill>
                        <a:srgbClr val="92D050"/>
                      </a:solidFill>
                      <a:prstDash val="solid"/>
                      <a:round/>
                      <a:headEnd type="none" w="med" len="med"/>
                      <a:tailEnd type="none" w="med" len="med"/>
                    </a:lnB>
                  </a:tcPr>
                </a:tc>
                <a:extLst>
                  <a:ext uri="{0D108BD9-81ED-4DB2-BD59-A6C34878D82A}">
                    <a16:rowId xmlns:a16="http://schemas.microsoft.com/office/drawing/2014/main" val="10006"/>
                  </a:ext>
                </a:extLst>
              </a:tr>
              <a:tr h="489910">
                <a:tc>
                  <a:txBody>
                    <a:bodyPr/>
                    <a:lstStyle/>
                    <a:p>
                      <a:r>
                        <a:rPr lang="tr-TR" dirty="0"/>
                        <a:t>Sözel + Sayısal + Eşit Ağırlık  Puanı</a:t>
                      </a:r>
                      <a:r>
                        <a:rPr lang="tr-TR" baseline="0" dirty="0"/>
                        <a:t> İçin</a:t>
                      </a:r>
                      <a:endParaRPr lang="tr-TR" dirty="0"/>
                    </a:p>
                  </a:txBody>
                  <a:tcPr marL="121920" marR="121920">
                    <a:lnR w="28575" cap="flat" cmpd="sng" algn="ctr">
                      <a:solidFill>
                        <a:srgbClr val="92D050"/>
                      </a:solidFill>
                      <a:prstDash val="solid"/>
                      <a:round/>
                      <a:headEnd type="none" w="med" len="med"/>
                      <a:tailEnd type="none" w="med" len="med"/>
                    </a:lnR>
                    <a:lnT w="28575" cap="flat" cmpd="sng" algn="ctr">
                      <a:solidFill>
                        <a:srgbClr val="92D050"/>
                      </a:solidFill>
                      <a:prstDash val="solid"/>
                      <a:round/>
                      <a:headEnd type="none" w="med" len="med"/>
                      <a:tailEnd type="none" w="med" len="med"/>
                    </a:lnT>
                  </a:tcPr>
                </a:tc>
                <a:tc>
                  <a:txBody>
                    <a:bodyPr/>
                    <a:lstStyle/>
                    <a:p>
                      <a:endParaRPr lang="tr-TR" dirty="0"/>
                    </a:p>
                  </a:txBody>
                  <a:tcPr marL="121920" marR="121920">
                    <a:lnL w="28575" cap="flat" cmpd="sng" algn="ctr">
                      <a:solidFill>
                        <a:srgbClr val="92D050"/>
                      </a:solidFill>
                      <a:prstDash val="solid"/>
                      <a:round/>
                      <a:headEnd type="none" w="med" len="med"/>
                      <a:tailEnd type="none" w="med" len="med"/>
                    </a:lnL>
                    <a:lnR w="28575" cap="flat" cmpd="sng" algn="ctr">
                      <a:solidFill>
                        <a:srgbClr val="92D050"/>
                      </a:solidFill>
                      <a:prstDash val="solid"/>
                      <a:round/>
                      <a:headEnd type="none" w="med" len="med"/>
                      <a:tailEnd type="none" w="med" len="med"/>
                    </a:lnR>
                    <a:lnT w="28575" cap="flat" cmpd="sng" algn="ctr">
                      <a:solidFill>
                        <a:srgbClr val="92D050"/>
                      </a:solidFill>
                      <a:prstDash val="solid"/>
                      <a:round/>
                      <a:headEnd type="none" w="med" len="med"/>
                      <a:tailEnd type="none" w="med" len="med"/>
                    </a:lnT>
                  </a:tcPr>
                </a:tc>
                <a:tc>
                  <a:txBody>
                    <a:bodyPr/>
                    <a:lstStyle/>
                    <a:p>
                      <a:endParaRPr lang="tr-TR" dirty="0"/>
                    </a:p>
                  </a:txBody>
                  <a:tcPr marL="121920" marR="121920">
                    <a:lnL w="28575" cap="flat" cmpd="sng" algn="ctr">
                      <a:solidFill>
                        <a:srgbClr val="92D050"/>
                      </a:solidFill>
                      <a:prstDash val="solid"/>
                      <a:round/>
                      <a:headEnd type="none" w="med" len="med"/>
                      <a:tailEnd type="none" w="med" len="med"/>
                    </a:lnL>
                    <a:lnR w="28575" cap="flat" cmpd="sng" algn="ctr">
                      <a:solidFill>
                        <a:srgbClr val="92D050"/>
                      </a:solidFill>
                      <a:prstDash val="solid"/>
                      <a:round/>
                      <a:headEnd type="none" w="med" len="med"/>
                      <a:tailEnd type="none" w="med" len="med"/>
                    </a:lnR>
                    <a:lnT w="28575" cap="flat" cmpd="sng" algn="ctr">
                      <a:solidFill>
                        <a:srgbClr val="92D050"/>
                      </a:solidFill>
                      <a:prstDash val="solid"/>
                      <a:round/>
                      <a:headEnd type="none" w="med" len="med"/>
                      <a:tailEnd type="none" w="med" len="med"/>
                    </a:lnT>
                  </a:tcPr>
                </a:tc>
                <a:tc>
                  <a:txBody>
                    <a:bodyPr/>
                    <a:lstStyle/>
                    <a:p>
                      <a:endParaRPr lang="tr-TR"/>
                    </a:p>
                  </a:txBody>
                  <a:tcPr marL="121920" marR="121920">
                    <a:lnL w="28575" cap="flat" cmpd="sng" algn="ctr">
                      <a:solidFill>
                        <a:srgbClr val="92D050"/>
                      </a:solidFill>
                      <a:prstDash val="solid"/>
                      <a:round/>
                      <a:headEnd type="none" w="med" len="med"/>
                      <a:tailEnd type="none" w="med" len="med"/>
                    </a:lnL>
                    <a:lnR w="28575" cap="flat" cmpd="sng" algn="ctr">
                      <a:solidFill>
                        <a:srgbClr val="92D050"/>
                      </a:solidFill>
                      <a:prstDash val="solid"/>
                      <a:round/>
                      <a:headEnd type="none" w="med" len="med"/>
                      <a:tailEnd type="none" w="med" len="med"/>
                    </a:lnR>
                    <a:lnT w="28575" cap="flat" cmpd="sng" algn="ctr">
                      <a:solidFill>
                        <a:srgbClr val="92D050"/>
                      </a:solidFill>
                      <a:prstDash val="solid"/>
                      <a:round/>
                      <a:headEnd type="none" w="med" len="med"/>
                      <a:tailEnd type="none" w="med" len="med"/>
                    </a:lnT>
                  </a:tcPr>
                </a:tc>
                <a:tc>
                  <a:txBody>
                    <a:bodyPr/>
                    <a:lstStyle/>
                    <a:p>
                      <a:endParaRPr lang="tr-TR" dirty="0"/>
                    </a:p>
                  </a:txBody>
                  <a:tcPr marL="121920" marR="121920">
                    <a:lnL w="28575" cap="flat" cmpd="sng" algn="ctr">
                      <a:solidFill>
                        <a:srgbClr val="92D050"/>
                      </a:solidFill>
                      <a:prstDash val="solid"/>
                      <a:round/>
                      <a:headEnd type="none" w="med" len="med"/>
                      <a:tailEnd type="none" w="med" len="med"/>
                    </a:lnL>
                    <a:lnT w="28575" cap="flat" cmpd="sng" algn="ctr">
                      <a:solidFill>
                        <a:srgbClr val="92D050"/>
                      </a:solidFill>
                      <a:prstDash val="solid"/>
                      <a:round/>
                      <a:headEnd type="none" w="med" len="med"/>
                      <a:tailEnd type="none" w="med" len="med"/>
                    </a:lnT>
                  </a:tcPr>
                </a:tc>
                <a:extLst>
                  <a:ext uri="{0D108BD9-81ED-4DB2-BD59-A6C34878D82A}">
                    <a16:rowId xmlns:a16="http://schemas.microsoft.com/office/drawing/2014/main" val="10007"/>
                  </a:ext>
                </a:extLst>
              </a:tr>
            </a:tbl>
          </a:graphicData>
        </a:graphic>
      </p:graphicFrame>
      <p:sp>
        <p:nvSpPr>
          <p:cNvPr id="30" name="29 Slayt Numarası Yer Tutucusu"/>
          <p:cNvSpPr>
            <a:spLocks noGrp="1"/>
          </p:cNvSpPr>
          <p:nvPr>
            <p:ph type="sldNum" sz="quarter" idx="12"/>
          </p:nvPr>
        </p:nvSpPr>
        <p:spPr/>
        <p:txBody>
          <a:bodyPr/>
          <a:lstStyle/>
          <a:p>
            <a:fld id="{2F0443AE-4F20-4B40-B91B-135E9B6A23DD}" type="slidenum">
              <a:rPr lang="en-US" smtClean="0"/>
              <a:pPr/>
              <a:t>23</a:t>
            </a:fld>
            <a:endParaRPr lang="en-US"/>
          </a:p>
        </p:txBody>
      </p:sp>
      <p:pic>
        <p:nvPicPr>
          <p:cNvPr id="9" name="8 Resim" descr="120px-Orange_check.svg.png"/>
          <p:cNvPicPr>
            <a:picLocks noChangeAspect="1"/>
          </p:cNvPicPr>
          <p:nvPr/>
        </p:nvPicPr>
        <p:blipFill>
          <a:blip r:embed="rId2" cstate="print"/>
          <a:stretch>
            <a:fillRect/>
          </a:stretch>
        </p:blipFill>
        <p:spPr>
          <a:xfrm>
            <a:off x="6197601" y="3752851"/>
            <a:ext cx="419100" cy="314325"/>
          </a:xfrm>
          <a:prstGeom prst="rect">
            <a:avLst/>
          </a:prstGeom>
        </p:spPr>
      </p:pic>
      <p:pic>
        <p:nvPicPr>
          <p:cNvPr id="10" name="9 Resim" descr="120px-Orange_check.svg.png"/>
          <p:cNvPicPr>
            <a:picLocks noChangeAspect="1"/>
          </p:cNvPicPr>
          <p:nvPr/>
        </p:nvPicPr>
        <p:blipFill>
          <a:blip r:embed="rId3" cstate="print"/>
          <a:stretch>
            <a:fillRect/>
          </a:stretch>
        </p:blipFill>
        <p:spPr>
          <a:xfrm>
            <a:off x="6223000" y="5219700"/>
            <a:ext cx="431800" cy="323850"/>
          </a:xfrm>
          <a:prstGeom prst="rect">
            <a:avLst/>
          </a:prstGeom>
        </p:spPr>
      </p:pic>
      <p:pic>
        <p:nvPicPr>
          <p:cNvPr id="11" name="10 Resim" descr="120px-Orange_check.svg.png"/>
          <p:cNvPicPr>
            <a:picLocks noChangeAspect="1"/>
          </p:cNvPicPr>
          <p:nvPr/>
        </p:nvPicPr>
        <p:blipFill>
          <a:blip r:embed="rId4" cstate="print"/>
          <a:stretch>
            <a:fillRect/>
          </a:stretch>
        </p:blipFill>
        <p:spPr>
          <a:xfrm>
            <a:off x="10960100" y="4171950"/>
            <a:ext cx="381000" cy="285750"/>
          </a:xfrm>
          <a:prstGeom prst="rect">
            <a:avLst/>
          </a:prstGeom>
        </p:spPr>
      </p:pic>
      <p:pic>
        <p:nvPicPr>
          <p:cNvPr id="12" name="11 Resim" descr="120px-Orange_check.svg.png"/>
          <p:cNvPicPr>
            <a:picLocks noChangeAspect="1"/>
          </p:cNvPicPr>
          <p:nvPr/>
        </p:nvPicPr>
        <p:blipFill>
          <a:blip r:embed="rId5" cstate="print"/>
          <a:stretch>
            <a:fillRect/>
          </a:stretch>
        </p:blipFill>
        <p:spPr>
          <a:xfrm>
            <a:off x="9512300" y="4267200"/>
            <a:ext cx="355600" cy="266700"/>
          </a:xfrm>
          <a:prstGeom prst="rect">
            <a:avLst/>
          </a:prstGeom>
        </p:spPr>
      </p:pic>
      <p:pic>
        <p:nvPicPr>
          <p:cNvPr id="13" name="12 Resim" descr="120px-Orange_check.svg.png"/>
          <p:cNvPicPr>
            <a:picLocks noChangeAspect="1"/>
          </p:cNvPicPr>
          <p:nvPr/>
        </p:nvPicPr>
        <p:blipFill>
          <a:blip r:embed="rId6" cstate="print"/>
          <a:stretch>
            <a:fillRect/>
          </a:stretch>
        </p:blipFill>
        <p:spPr>
          <a:xfrm>
            <a:off x="6248401" y="4724401"/>
            <a:ext cx="393700" cy="295275"/>
          </a:xfrm>
          <a:prstGeom prst="rect">
            <a:avLst/>
          </a:prstGeom>
        </p:spPr>
      </p:pic>
      <p:pic>
        <p:nvPicPr>
          <p:cNvPr id="14" name="13 Resim" descr="120px-Orange_check.svg.png"/>
          <p:cNvPicPr>
            <a:picLocks noChangeAspect="1"/>
          </p:cNvPicPr>
          <p:nvPr/>
        </p:nvPicPr>
        <p:blipFill>
          <a:blip r:embed="rId7" cstate="print"/>
          <a:stretch>
            <a:fillRect/>
          </a:stretch>
        </p:blipFill>
        <p:spPr>
          <a:xfrm>
            <a:off x="9486901" y="4762501"/>
            <a:ext cx="368300" cy="276225"/>
          </a:xfrm>
          <a:prstGeom prst="rect">
            <a:avLst/>
          </a:prstGeom>
        </p:spPr>
      </p:pic>
      <p:pic>
        <p:nvPicPr>
          <p:cNvPr id="15" name="14 Resim" descr="120px-Orange_check.svg.png"/>
          <p:cNvPicPr>
            <a:picLocks noChangeAspect="1"/>
          </p:cNvPicPr>
          <p:nvPr/>
        </p:nvPicPr>
        <p:blipFill>
          <a:blip r:embed="rId7" cstate="print"/>
          <a:stretch>
            <a:fillRect/>
          </a:stretch>
        </p:blipFill>
        <p:spPr>
          <a:xfrm>
            <a:off x="7924801" y="3771901"/>
            <a:ext cx="368300" cy="276225"/>
          </a:xfrm>
          <a:prstGeom prst="rect">
            <a:avLst/>
          </a:prstGeom>
        </p:spPr>
      </p:pic>
      <p:pic>
        <p:nvPicPr>
          <p:cNvPr id="16" name="15 Resim" descr="120px-Orange_check.svg.png"/>
          <p:cNvPicPr>
            <a:picLocks noChangeAspect="1"/>
          </p:cNvPicPr>
          <p:nvPr/>
        </p:nvPicPr>
        <p:blipFill>
          <a:blip r:embed="rId8" cstate="print"/>
          <a:stretch>
            <a:fillRect/>
          </a:stretch>
        </p:blipFill>
        <p:spPr>
          <a:xfrm>
            <a:off x="9512300" y="5705475"/>
            <a:ext cx="406400" cy="304800"/>
          </a:xfrm>
          <a:prstGeom prst="rect">
            <a:avLst/>
          </a:prstGeom>
        </p:spPr>
      </p:pic>
      <p:pic>
        <p:nvPicPr>
          <p:cNvPr id="17" name="16 Resim" descr="120px-Orange_check.svg.png"/>
          <p:cNvPicPr>
            <a:picLocks noChangeAspect="1"/>
          </p:cNvPicPr>
          <p:nvPr/>
        </p:nvPicPr>
        <p:blipFill>
          <a:blip r:embed="rId3" cstate="print"/>
          <a:stretch>
            <a:fillRect/>
          </a:stretch>
        </p:blipFill>
        <p:spPr>
          <a:xfrm>
            <a:off x="6197601" y="5667376"/>
            <a:ext cx="431800" cy="323850"/>
          </a:xfrm>
          <a:prstGeom prst="rect">
            <a:avLst/>
          </a:prstGeom>
        </p:spPr>
      </p:pic>
      <p:pic>
        <p:nvPicPr>
          <p:cNvPr id="18" name="17 Resim" descr="120px-Orange_check.svg.png"/>
          <p:cNvPicPr>
            <a:picLocks noChangeAspect="1"/>
          </p:cNvPicPr>
          <p:nvPr/>
        </p:nvPicPr>
        <p:blipFill>
          <a:blip r:embed="rId6" cstate="print"/>
          <a:stretch>
            <a:fillRect/>
          </a:stretch>
        </p:blipFill>
        <p:spPr>
          <a:xfrm>
            <a:off x="9486901" y="5248276"/>
            <a:ext cx="393700" cy="295275"/>
          </a:xfrm>
          <a:prstGeom prst="rect">
            <a:avLst/>
          </a:prstGeom>
        </p:spPr>
      </p:pic>
      <p:pic>
        <p:nvPicPr>
          <p:cNvPr id="19" name="18 Resim" descr="120px-Orange_check.svg.png"/>
          <p:cNvPicPr>
            <a:picLocks noChangeAspect="1"/>
          </p:cNvPicPr>
          <p:nvPr/>
        </p:nvPicPr>
        <p:blipFill>
          <a:blip r:embed="rId3" cstate="print"/>
          <a:stretch>
            <a:fillRect/>
          </a:stretch>
        </p:blipFill>
        <p:spPr>
          <a:xfrm>
            <a:off x="7874001" y="5172076"/>
            <a:ext cx="431800" cy="323850"/>
          </a:xfrm>
          <a:prstGeom prst="rect">
            <a:avLst/>
          </a:prstGeom>
        </p:spPr>
      </p:pic>
      <p:pic>
        <p:nvPicPr>
          <p:cNvPr id="20" name="19 Resim" descr="120px-Orange_check.svg.png"/>
          <p:cNvPicPr>
            <a:picLocks noChangeAspect="1"/>
          </p:cNvPicPr>
          <p:nvPr/>
        </p:nvPicPr>
        <p:blipFill>
          <a:blip r:embed="rId8" cstate="print"/>
          <a:stretch>
            <a:fillRect/>
          </a:stretch>
        </p:blipFill>
        <p:spPr>
          <a:xfrm>
            <a:off x="7861300" y="6143625"/>
            <a:ext cx="406400" cy="304800"/>
          </a:xfrm>
          <a:prstGeom prst="rect">
            <a:avLst/>
          </a:prstGeom>
        </p:spPr>
      </p:pic>
      <p:pic>
        <p:nvPicPr>
          <p:cNvPr id="21" name="20 Resim" descr="120px-Orange_check.svg.png"/>
          <p:cNvPicPr>
            <a:picLocks noChangeAspect="1"/>
          </p:cNvPicPr>
          <p:nvPr/>
        </p:nvPicPr>
        <p:blipFill>
          <a:blip r:embed="rId8" cstate="print"/>
          <a:stretch>
            <a:fillRect/>
          </a:stretch>
        </p:blipFill>
        <p:spPr>
          <a:xfrm>
            <a:off x="6261100" y="6210300"/>
            <a:ext cx="406400" cy="304800"/>
          </a:xfrm>
          <a:prstGeom prst="rect">
            <a:avLst/>
          </a:prstGeom>
        </p:spPr>
      </p:pic>
      <p:pic>
        <p:nvPicPr>
          <p:cNvPr id="22" name="21 Resim" descr="120px-Orange_check.svg.png"/>
          <p:cNvPicPr>
            <a:picLocks noChangeAspect="1"/>
          </p:cNvPicPr>
          <p:nvPr/>
        </p:nvPicPr>
        <p:blipFill>
          <a:blip r:embed="rId7" cstate="print"/>
          <a:stretch>
            <a:fillRect/>
          </a:stretch>
        </p:blipFill>
        <p:spPr>
          <a:xfrm>
            <a:off x="11074401" y="5686426"/>
            <a:ext cx="368300" cy="276225"/>
          </a:xfrm>
          <a:prstGeom prst="rect">
            <a:avLst/>
          </a:prstGeom>
        </p:spPr>
      </p:pic>
      <p:pic>
        <p:nvPicPr>
          <p:cNvPr id="23" name="22 Resim" descr="120px-Orange_check.svg.png"/>
          <p:cNvPicPr>
            <a:picLocks noChangeAspect="1"/>
          </p:cNvPicPr>
          <p:nvPr/>
        </p:nvPicPr>
        <p:blipFill>
          <a:blip r:embed="rId8" cstate="print"/>
          <a:stretch>
            <a:fillRect/>
          </a:stretch>
        </p:blipFill>
        <p:spPr>
          <a:xfrm>
            <a:off x="11010900" y="6219825"/>
            <a:ext cx="406400" cy="304800"/>
          </a:xfrm>
          <a:prstGeom prst="rect">
            <a:avLst/>
          </a:prstGeom>
        </p:spPr>
      </p:pic>
      <p:pic>
        <p:nvPicPr>
          <p:cNvPr id="24" name="23 Resim" descr="120px-Orange_check.svg.png"/>
          <p:cNvPicPr>
            <a:picLocks noChangeAspect="1"/>
          </p:cNvPicPr>
          <p:nvPr/>
        </p:nvPicPr>
        <p:blipFill>
          <a:blip r:embed="rId4" cstate="print"/>
          <a:stretch>
            <a:fillRect/>
          </a:stretch>
        </p:blipFill>
        <p:spPr>
          <a:xfrm>
            <a:off x="9512300" y="6200775"/>
            <a:ext cx="381000" cy="285750"/>
          </a:xfrm>
          <a:prstGeom prst="rect">
            <a:avLst/>
          </a:prstGeom>
        </p:spPr>
      </p:pic>
      <p:grpSp>
        <p:nvGrpSpPr>
          <p:cNvPr id="2" name="Group 3"/>
          <p:cNvGrpSpPr/>
          <p:nvPr/>
        </p:nvGrpSpPr>
        <p:grpSpPr>
          <a:xfrm>
            <a:off x="-218536" y="52999"/>
            <a:ext cx="12192000" cy="1077218"/>
            <a:chOff x="-218536" y="-1131860"/>
            <a:chExt cx="12192000" cy="1436291"/>
          </a:xfrm>
        </p:grpSpPr>
        <p:sp>
          <p:nvSpPr>
            <p:cNvPr id="27" name="TextBox 4"/>
            <p:cNvSpPr txBox="1"/>
            <p:nvPr/>
          </p:nvSpPr>
          <p:spPr>
            <a:xfrm>
              <a:off x="-218536" y="-1131860"/>
              <a:ext cx="12192000" cy="1436291"/>
            </a:xfrm>
            <a:prstGeom prst="rect">
              <a:avLst/>
            </a:prstGeom>
            <a:noFill/>
          </p:spPr>
          <p:txBody>
            <a:bodyPr wrap="square" rtlCol="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tr-TR" sz="4000" dirty="0">
                  <a:ln w="0"/>
                  <a:solidFill>
                    <a:srgbClr val="FF0000"/>
                  </a:solidFill>
                  <a:effectLst>
                    <a:outerShdw blurRad="38100" dist="25400" dir="5400000" algn="ctr" rotWithShape="0">
                      <a:srgbClr val="6E747A">
                        <a:alpha val="43000"/>
                      </a:srgbClr>
                    </a:outerShdw>
                  </a:effectLst>
                  <a:latin typeface="Bebas Neue" panose="020B0606020202050201" pitchFamily="34" charset="0"/>
                </a:rPr>
                <a:t>PUAN TÜRLERİ İÇİN</a:t>
              </a:r>
            </a:p>
            <a:p>
              <a:pPr algn="ctr"/>
              <a:endParaRPr lang="en-US" sz="2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Bebas Neue" panose="020B0606020202050201" pitchFamily="34" charset="0"/>
              </a:endParaRPr>
            </a:p>
          </p:txBody>
        </p:sp>
        <p:sp>
          <p:nvSpPr>
            <p:cNvPr id="28" name="Rectangle 5"/>
            <p:cNvSpPr/>
            <p:nvPr/>
          </p:nvSpPr>
          <p:spPr>
            <a:xfrm>
              <a:off x="324617" y="-433978"/>
              <a:ext cx="10944665" cy="615553"/>
            </a:xfrm>
            <a:prstGeom prst="rect">
              <a:avLst/>
            </a:prstGeom>
          </p:spPr>
          <p:txBody>
            <a:bodyPr wrap="square">
              <a:spAutoFit/>
            </a:bodyPr>
            <a:lstStyle/>
            <a:p>
              <a:pPr algn="ctr"/>
              <a:r>
                <a:rPr lang="tr-TR"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HANGİ TESTLER ÇÖZÜLMELİ?</a:t>
              </a:r>
              <a:endPar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35"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2000"/>
                                        <p:tgtEl>
                                          <p:spTgt spid="9"/>
                                        </p:tgtEl>
                                      </p:cBhvr>
                                    </p:animEffect>
                                    <p:anim calcmode="lin" valueType="num">
                                      <p:cBhvr>
                                        <p:cTn id="14" dur="2000" fill="hold"/>
                                        <p:tgtEl>
                                          <p:spTgt spid="9"/>
                                        </p:tgtEl>
                                        <p:attrNameLst>
                                          <p:attrName>style.rotation</p:attrName>
                                        </p:attrNameLst>
                                      </p:cBhvr>
                                      <p:tavLst>
                                        <p:tav tm="0">
                                          <p:val>
                                            <p:fltVal val="720"/>
                                          </p:val>
                                        </p:tav>
                                        <p:tav tm="100000">
                                          <p:val>
                                            <p:fltVal val="0"/>
                                          </p:val>
                                        </p:tav>
                                      </p:tavLst>
                                    </p:anim>
                                    <p:anim calcmode="lin" valueType="num">
                                      <p:cBhvr>
                                        <p:cTn id="15" dur="2000" fill="hold"/>
                                        <p:tgtEl>
                                          <p:spTgt spid="9"/>
                                        </p:tgtEl>
                                        <p:attrNameLst>
                                          <p:attrName>ppt_h</p:attrName>
                                        </p:attrNameLst>
                                      </p:cBhvr>
                                      <p:tavLst>
                                        <p:tav tm="0">
                                          <p:val>
                                            <p:fltVal val="0"/>
                                          </p:val>
                                        </p:tav>
                                        <p:tav tm="100000">
                                          <p:val>
                                            <p:strVal val="#ppt_h"/>
                                          </p:val>
                                        </p:tav>
                                      </p:tavLst>
                                    </p:anim>
                                    <p:anim calcmode="lin" valueType="num">
                                      <p:cBhvr>
                                        <p:cTn id="16" dur="2000" fill="hold"/>
                                        <p:tgtEl>
                                          <p:spTgt spid="9"/>
                                        </p:tgtEl>
                                        <p:attrNameLst>
                                          <p:attrName>ppt_w</p:attrName>
                                        </p:attrNameLst>
                                      </p:cBhvr>
                                      <p:tavLst>
                                        <p:tav tm="0">
                                          <p:val>
                                            <p:fltVal val="0"/>
                                          </p:val>
                                        </p:tav>
                                        <p:tav tm="100000">
                                          <p:val>
                                            <p:strVal val="#ppt_w"/>
                                          </p:val>
                                        </p:tav>
                                      </p:tavLst>
                                    </p:anim>
                                  </p:childTnLst>
                                </p:cTn>
                              </p:par>
                            </p:childTnLst>
                          </p:cTn>
                        </p:par>
                        <p:par>
                          <p:cTn id="17" fill="hold">
                            <p:stCondLst>
                              <p:cond delay="2000"/>
                            </p:stCondLst>
                            <p:childTnLst>
                              <p:par>
                                <p:cTn id="18" presetID="35" presetClass="entr" presetSubtype="0"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2000"/>
                                        <p:tgtEl>
                                          <p:spTgt spid="15"/>
                                        </p:tgtEl>
                                      </p:cBhvr>
                                    </p:animEffect>
                                    <p:anim calcmode="lin" valueType="num">
                                      <p:cBhvr>
                                        <p:cTn id="21" dur="2000" fill="hold"/>
                                        <p:tgtEl>
                                          <p:spTgt spid="15"/>
                                        </p:tgtEl>
                                        <p:attrNameLst>
                                          <p:attrName>style.rotation</p:attrName>
                                        </p:attrNameLst>
                                      </p:cBhvr>
                                      <p:tavLst>
                                        <p:tav tm="0">
                                          <p:val>
                                            <p:fltVal val="720"/>
                                          </p:val>
                                        </p:tav>
                                        <p:tav tm="100000">
                                          <p:val>
                                            <p:fltVal val="0"/>
                                          </p:val>
                                        </p:tav>
                                      </p:tavLst>
                                    </p:anim>
                                    <p:anim calcmode="lin" valueType="num">
                                      <p:cBhvr>
                                        <p:cTn id="22" dur="2000" fill="hold"/>
                                        <p:tgtEl>
                                          <p:spTgt spid="15"/>
                                        </p:tgtEl>
                                        <p:attrNameLst>
                                          <p:attrName>ppt_h</p:attrName>
                                        </p:attrNameLst>
                                      </p:cBhvr>
                                      <p:tavLst>
                                        <p:tav tm="0">
                                          <p:val>
                                            <p:fltVal val="0"/>
                                          </p:val>
                                        </p:tav>
                                        <p:tav tm="100000">
                                          <p:val>
                                            <p:strVal val="#ppt_h"/>
                                          </p:val>
                                        </p:tav>
                                      </p:tavLst>
                                    </p:anim>
                                    <p:anim calcmode="lin" valueType="num">
                                      <p:cBhvr>
                                        <p:cTn id="23" dur="2000" fill="hold"/>
                                        <p:tgtEl>
                                          <p:spTgt spid="15"/>
                                        </p:tgtEl>
                                        <p:attrNameLst>
                                          <p:attrName>ppt_w</p:attrName>
                                        </p:attrNameLst>
                                      </p:cBhvr>
                                      <p:tavLst>
                                        <p:tav tm="0">
                                          <p:val>
                                            <p:fltVal val="0"/>
                                          </p:val>
                                        </p:tav>
                                        <p:tav tm="100000">
                                          <p:val>
                                            <p:strVal val="#ppt_w"/>
                                          </p:val>
                                        </p:tav>
                                      </p:tavLst>
                                    </p:anim>
                                  </p:childTnLst>
                                </p:cTn>
                              </p:par>
                            </p:childTnLst>
                          </p:cTn>
                        </p:par>
                      </p:childTnLst>
                    </p:cTn>
                  </p:par>
                  <p:par>
                    <p:cTn id="24" fill="hold">
                      <p:stCondLst>
                        <p:cond delay="indefinite"/>
                      </p:stCondLst>
                      <p:childTnLst>
                        <p:par>
                          <p:cTn id="25" fill="hold">
                            <p:stCondLst>
                              <p:cond delay="0"/>
                            </p:stCondLst>
                            <p:childTnLst>
                              <p:par>
                                <p:cTn id="26" presetID="35" presetClass="entr" presetSubtype="0" fill="hold"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2000"/>
                                        <p:tgtEl>
                                          <p:spTgt spid="12"/>
                                        </p:tgtEl>
                                      </p:cBhvr>
                                    </p:animEffect>
                                    <p:anim calcmode="lin" valueType="num">
                                      <p:cBhvr>
                                        <p:cTn id="29" dur="2000" fill="hold"/>
                                        <p:tgtEl>
                                          <p:spTgt spid="12"/>
                                        </p:tgtEl>
                                        <p:attrNameLst>
                                          <p:attrName>style.rotation</p:attrName>
                                        </p:attrNameLst>
                                      </p:cBhvr>
                                      <p:tavLst>
                                        <p:tav tm="0">
                                          <p:val>
                                            <p:fltVal val="720"/>
                                          </p:val>
                                        </p:tav>
                                        <p:tav tm="100000">
                                          <p:val>
                                            <p:fltVal val="0"/>
                                          </p:val>
                                        </p:tav>
                                      </p:tavLst>
                                    </p:anim>
                                    <p:anim calcmode="lin" valueType="num">
                                      <p:cBhvr>
                                        <p:cTn id="30" dur="2000" fill="hold"/>
                                        <p:tgtEl>
                                          <p:spTgt spid="12"/>
                                        </p:tgtEl>
                                        <p:attrNameLst>
                                          <p:attrName>ppt_h</p:attrName>
                                        </p:attrNameLst>
                                      </p:cBhvr>
                                      <p:tavLst>
                                        <p:tav tm="0">
                                          <p:val>
                                            <p:fltVal val="0"/>
                                          </p:val>
                                        </p:tav>
                                        <p:tav tm="100000">
                                          <p:val>
                                            <p:strVal val="#ppt_h"/>
                                          </p:val>
                                        </p:tav>
                                      </p:tavLst>
                                    </p:anim>
                                    <p:anim calcmode="lin" valueType="num">
                                      <p:cBhvr>
                                        <p:cTn id="31" dur="2000" fill="hold"/>
                                        <p:tgtEl>
                                          <p:spTgt spid="12"/>
                                        </p:tgtEl>
                                        <p:attrNameLst>
                                          <p:attrName>ppt_w</p:attrName>
                                        </p:attrNameLst>
                                      </p:cBhvr>
                                      <p:tavLst>
                                        <p:tav tm="0">
                                          <p:val>
                                            <p:fltVal val="0"/>
                                          </p:val>
                                        </p:tav>
                                        <p:tav tm="100000">
                                          <p:val>
                                            <p:strVal val="#ppt_w"/>
                                          </p:val>
                                        </p:tav>
                                      </p:tavLst>
                                    </p:anim>
                                  </p:childTnLst>
                                </p:cTn>
                              </p:par>
                            </p:childTnLst>
                          </p:cTn>
                        </p:par>
                        <p:par>
                          <p:cTn id="32" fill="hold">
                            <p:stCondLst>
                              <p:cond delay="2000"/>
                            </p:stCondLst>
                            <p:childTnLst>
                              <p:par>
                                <p:cTn id="33" presetID="35" presetClass="entr" presetSubtype="0"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2000"/>
                                        <p:tgtEl>
                                          <p:spTgt spid="11"/>
                                        </p:tgtEl>
                                      </p:cBhvr>
                                    </p:animEffect>
                                    <p:anim calcmode="lin" valueType="num">
                                      <p:cBhvr>
                                        <p:cTn id="36" dur="2000" fill="hold"/>
                                        <p:tgtEl>
                                          <p:spTgt spid="11"/>
                                        </p:tgtEl>
                                        <p:attrNameLst>
                                          <p:attrName>style.rotation</p:attrName>
                                        </p:attrNameLst>
                                      </p:cBhvr>
                                      <p:tavLst>
                                        <p:tav tm="0">
                                          <p:val>
                                            <p:fltVal val="720"/>
                                          </p:val>
                                        </p:tav>
                                        <p:tav tm="100000">
                                          <p:val>
                                            <p:fltVal val="0"/>
                                          </p:val>
                                        </p:tav>
                                      </p:tavLst>
                                    </p:anim>
                                    <p:anim calcmode="lin" valueType="num">
                                      <p:cBhvr>
                                        <p:cTn id="37" dur="2000" fill="hold"/>
                                        <p:tgtEl>
                                          <p:spTgt spid="11"/>
                                        </p:tgtEl>
                                        <p:attrNameLst>
                                          <p:attrName>ppt_h</p:attrName>
                                        </p:attrNameLst>
                                      </p:cBhvr>
                                      <p:tavLst>
                                        <p:tav tm="0">
                                          <p:val>
                                            <p:fltVal val="0"/>
                                          </p:val>
                                        </p:tav>
                                        <p:tav tm="100000">
                                          <p:val>
                                            <p:strVal val="#ppt_h"/>
                                          </p:val>
                                        </p:tav>
                                      </p:tavLst>
                                    </p:anim>
                                    <p:anim calcmode="lin" valueType="num">
                                      <p:cBhvr>
                                        <p:cTn id="38" dur="2000" fill="hold"/>
                                        <p:tgtEl>
                                          <p:spTgt spid="11"/>
                                        </p:tgtEl>
                                        <p:attrNameLst>
                                          <p:attrName>ppt_w</p:attrName>
                                        </p:attrNameLst>
                                      </p:cBhvr>
                                      <p:tavLst>
                                        <p:tav tm="0">
                                          <p:val>
                                            <p:fltVal val="0"/>
                                          </p:val>
                                        </p:tav>
                                        <p:tav tm="100000">
                                          <p:val>
                                            <p:strVal val="#ppt_w"/>
                                          </p:val>
                                        </p:tav>
                                      </p:tavLst>
                                    </p:anim>
                                  </p:childTnLst>
                                </p:cTn>
                              </p:par>
                            </p:childTnLst>
                          </p:cTn>
                        </p:par>
                      </p:childTnLst>
                    </p:cTn>
                  </p:par>
                  <p:par>
                    <p:cTn id="39" fill="hold">
                      <p:stCondLst>
                        <p:cond delay="indefinite"/>
                      </p:stCondLst>
                      <p:childTnLst>
                        <p:par>
                          <p:cTn id="40" fill="hold">
                            <p:stCondLst>
                              <p:cond delay="0"/>
                            </p:stCondLst>
                            <p:childTnLst>
                              <p:par>
                                <p:cTn id="41" presetID="35" presetClass="entr" presetSubtype="0" fill="hold"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2000"/>
                                        <p:tgtEl>
                                          <p:spTgt spid="13"/>
                                        </p:tgtEl>
                                      </p:cBhvr>
                                    </p:animEffect>
                                    <p:anim calcmode="lin" valueType="num">
                                      <p:cBhvr>
                                        <p:cTn id="44" dur="2000" fill="hold"/>
                                        <p:tgtEl>
                                          <p:spTgt spid="13"/>
                                        </p:tgtEl>
                                        <p:attrNameLst>
                                          <p:attrName>style.rotation</p:attrName>
                                        </p:attrNameLst>
                                      </p:cBhvr>
                                      <p:tavLst>
                                        <p:tav tm="0">
                                          <p:val>
                                            <p:fltVal val="720"/>
                                          </p:val>
                                        </p:tav>
                                        <p:tav tm="100000">
                                          <p:val>
                                            <p:fltVal val="0"/>
                                          </p:val>
                                        </p:tav>
                                      </p:tavLst>
                                    </p:anim>
                                    <p:anim calcmode="lin" valueType="num">
                                      <p:cBhvr>
                                        <p:cTn id="45" dur="2000" fill="hold"/>
                                        <p:tgtEl>
                                          <p:spTgt spid="13"/>
                                        </p:tgtEl>
                                        <p:attrNameLst>
                                          <p:attrName>ppt_h</p:attrName>
                                        </p:attrNameLst>
                                      </p:cBhvr>
                                      <p:tavLst>
                                        <p:tav tm="0">
                                          <p:val>
                                            <p:fltVal val="0"/>
                                          </p:val>
                                        </p:tav>
                                        <p:tav tm="100000">
                                          <p:val>
                                            <p:strVal val="#ppt_h"/>
                                          </p:val>
                                        </p:tav>
                                      </p:tavLst>
                                    </p:anim>
                                    <p:anim calcmode="lin" valueType="num">
                                      <p:cBhvr>
                                        <p:cTn id="46" dur="2000" fill="hold"/>
                                        <p:tgtEl>
                                          <p:spTgt spid="13"/>
                                        </p:tgtEl>
                                        <p:attrNameLst>
                                          <p:attrName>ppt_w</p:attrName>
                                        </p:attrNameLst>
                                      </p:cBhvr>
                                      <p:tavLst>
                                        <p:tav tm="0">
                                          <p:val>
                                            <p:fltVal val="0"/>
                                          </p:val>
                                        </p:tav>
                                        <p:tav tm="100000">
                                          <p:val>
                                            <p:strVal val="#ppt_w"/>
                                          </p:val>
                                        </p:tav>
                                      </p:tavLst>
                                    </p:anim>
                                  </p:childTnLst>
                                </p:cTn>
                              </p:par>
                            </p:childTnLst>
                          </p:cTn>
                        </p:par>
                        <p:par>
                          <p:cTn id="47" fill="hold">
                            <p:stCondLst>
                              <p:cond delay="2000"/>
                            </p:stCondLst>
                            <p:childTnLst>
                              <p:par>
                                <p:cTn id="48" presetID="35" presetClass="entr" presetSubtype="0" fill="hold" nodeType="after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2000"/>
                                        <p:tgtEl>
                                          <p:spTgt spid="14"/>
                                        </p:tgtEl>
                                      </p:cBhvr>
                                    </p:animEffect>
                                    <p:anim calcmode="lin" valueType="num">
                                      <p:cBhvr>
                                        <p:cTn id="51" dur="2000" fill="hold"/>
                                        <p:tgtEl>
                                          <p:spTgt spid="14"/>
                                        </p:tgtEl>
                                        <p:attrNameLst>
                                          <p:attrName>style.rotation</p:attrName>
                                        </p:attrNameLst>
                                      </p:cBhvr>
                                      <p:tavLst>
                                        <p:tav tm="0">
                                          <p:val>
                                            <p:fltVal val="720"/>
                                          </p:val>
                                        </p:tav>
                                        <p:tav tm="100000">
                                          <p:val>
                                            <p:fltVal val="0"/>
                                          </p:val>
                                        </p:tav>
                                      </p:tavLst>
                                    </p:anim>
                                    <p:anim calcmode="lin" valueType="num">
                                      <p:cBhvr>
                                        <p:cTn id="52" dur="2000" fill="hold"/>
                                        <p:tgtEl>
                                          <p:spTgt spid="14"/>
                                        </p:tgtEl>
                                        <p:attrNameLst>
                                          <p:attrName>ppt_h</p:attrName>
                                        </p:attrNameLst>
                                      </p:cBhvr>
                                      <p:tavLst>
                                        <p:tav tm="0">
                                          <p:val>
                                            <p:fltVal val="0"/>
                                          </p:val>
                                        </p:tav>
                                        <p:tav tm="100000">
                                          <p:val>
                                            <p:strVal val="#ppt_h"/>
                                          </p:val>
                                        </p:tav>
                                      </p:tavLst>
                                    </p:anim>
                                    <p:anim calcmode="lin" valueType="num">
                                      <p:cBhvr>
                                        <p:cTn id="53" dur="2000" fill="hold"/>
                                        <p:tgtEl>
                                          <p:spTgt spid="14"/>
                                        </p:tgtEl>
                                        <p:attrNameLst>
                                          <p:attrName>ppt_w</p:attrName>
                                        </p:attrNameLst>
                                      </p:cBhvr>
                                      <p:tavLst>
                                        <p:tav tm="0">
                                          <p:val>
                                            <p:fltVal val="0"/>
                                          </p:val>
                                        </p:tav>
                                        <p:tav tm="100000">
                                          <p:val>
                                            <p:strVal val="#ppt_w"/>
                                          </p:val>
                                        </p:tav>
                                      </p:tavLst>
                                    </p:anim>
                                  </p:childTnLst>
                                </p:cTn>
                              </p:par>
                            </p:childTnLst>
                          </p:cTn>
                        </p:par>
                      </p:childTnLst>
                    </p:cTn>
                  </p:par>
                  <p:par>
                    <p:cTn id="54" fill="hold">
                      <p:stCondLst>
                        <p:cond delay="indefinite"/>
                      </p:stCondLst>
                      <p:childTnLst>
                        <p:par>
                          <p:cTn id="55" fill="hold">
                            <p:stCondLst>
                              <p:cond delay="0"/>
                            </p:stCondLst>
                            <p:childTnLst>
                              <p:par>
                                <p:cTn id="56" presetID="35" presetClass="entr" presetSubtype="0" fill="hold" nodeType="click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fade">
                                      <p:cBhvr>
                                        <p:cTn id="58" dur="2000"/>
                                        <p:tgtEl>
                                          <p:spTgt spid="10"/>
                                        </p:tgtEl>
                                      </p:cBhvr>
                                    </p:animEffect>
                                    <p:anim calcmode="lin" valueType="num">
                                      <p:cBhvr>
                                        <p:cTn id="59" dur="2000" fill="hold"/>
                                        <p:tgtEl>
                                          <p:spTgt spid="10"/>
                                        </p:tgtEl>
                                        <p:attrNameLst>
                                          <p:attrName>style.rotation</p:attrName>
                                        </p:attrNameLst>
                                      </p:cBhvr>
                                      <p:tavLst>
                                        <p:tav tm="0">
                                          <p:val>
                                            <p:fltVal val="720"/>
                                          </p:val>
                                        </p:tav>
                                        <p:tav tm="100000">
                                          <p:val>
                                            <p:fltVal val="0"/>
                                          </p:val>
                                        </p:tav>
                                      </p:tavLst>
                                    </p:anim>
                                    <p:anim calcmode="lin" valueType="num">
                                      <p:cBhvr>
                                        <p:cTn id="60" dur="2000" fill="hold"/>
                                        <p:tgtEl>
                                          <p:spTgt spid="10"/>
                                        </p:tgtEl>
                                        <p:attrNameLst>
                                          <p:attrName>ppt_h</p:attrName>
                                        </p:attrNameLst>
                                      </p:cBhvr>
                                      <p:tavLst>
                                        <p:tav tm="0">
                                          <p:val>
                                            <p:fltVal val="0"/>
                                          </p:val>
                                        </p:tav>
                                        <p:tav tm="100000">
                                          <p:val>
                                            <p:strVal val="#ppt_h"/>
                                          </p:val>
                                        </p:tav>
                                      </p:tavLst>
                                    </p:anim>
                                    <p:anim calcmode="lin" valueType="num">
                                      <p:cBhvr>
                                        <p:cTn id="61" dur="2000" fill="hold"/>
                                        <p:tgtEl>
                                          <p:spTgt spid="10"/>
                                        </p:tgtEl>
                                        <p:attrNameLst>
                                          <p:attrName>ppt_w</p:attrName>
                                        </p:attrNameLst>
                                      </p:cBhvr>
                                      <p:tavLst>
                                        <p:tav tm="0">
                                          <p:val>
                                            <p:fltVal val="0"/>
                                          </p:val>
                                        </p:tav>
                                        <p:tav tm="100000">
                                          <p:val>
                                            <p:strVal val="#ppt_w"/>
                                          </p:val>
                                        </p:tav>
                                      </p:tavLst>
                                    </p:anim>
                                  </p:childTnLst>
                                </p:cTn>
                              </p:par>
                            </p:childTnLst>
                          </p:cTn>
                        </p:par>
                        <p:par>
                          <p:cTn id="62" fill="hold">
                            <p:stCondLst>
                              <p:cond delay="2000"/>
                            </p:stCondLst>
                            <p:childTnLst>
                              <p:par>
                                <p:cTn id="63" presetID="35" presetClass="entr" presetSubtype="0" fill="hold" nodeType="after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fade">
                                      <p:cBhvr>
                                        <p:cTn id="65" dur="2000"/>
                                        <p:tgtEl>
                                          <p:spTgt spid="19"/>
                                        </p:tgtEl>
                                      </p:cBhvr>
                                    </p:animEffect>
                                    <p:anim calcmode="lin" valueType="num">
                                      <p:cBhvr>
                                        <p:cTn id="66" dur="2000" fill="hold"/>
                                        <p:tgtEl>
                                          <p:spTgt spid="19"/>
                                        </p:tgtEl>
                                        <p:attrNameLst>
                                          <p:attrName>style.rotation</p:attrName>
                                        </p:attrNameLst>
                                      </p:cBhvr>
                                      <p:tavLst>
                                        <p:tav tm="0">
                                          <p:val>
                                            <p:fltVal val="720"/>
                                          </p:val>
                                        </p:tav>
                                        <p:tav tm="100000">
                                          <p:val>
                                            <p:fltVal val="0"/>
                                          </p:val>
                                        </p:tav>
                                      </p:tavLst>
                                    </p:anim>
                                    <p:anim calcmode="lin" valueType="num">
                                      <p:cBhvr>
                                        <p:cTn id="67" dur="2000" fill="hold"/>
                                        <p:tgtEl>
                                          <p:spTgt spid="19"/>
                                        </p:tgtEl>
                                        <p:attrNameLst>
                                          <p:attrName>ppt_h</p:attrName>
                                        </p:attrNameLst>
                                      </p:cBhvr>
                                      <p:tavLst>
                                        <p:tav tm="0">
                                          <p:val>
                                            <p:fltVal val="0"/>
                                          </p:val>
                                        </p:tav>
                                        <p:tav tm="100000">
                                          <p:val>
                                            <p:strVal val="#ppt_h"/>
                                          </p:val>
                                        </p:tav>
                                      </p:tavLst>
                                    </p:anim>
                                    <p:anim calcmode="lin" valueType="num">
                                      <p:cBhvr>
                                        <p:cTn id="68" dur="2000" fill="hold"/>
                                        <p:tgtEl>
                                          <p:spTgt spid="19"/>
                                        </p:tgtEl>
                                        <p:attrNameLst>
                                          <p:attrName>ppt_w</p:attrName>
                                        </p:attrNameLst>
                                      </p:cBhvr>
                                      <p:tavLst>
                                        <p:tav tm="0">
                                          <p:val>
                                            <p:fltVal val="0"/>
                                          </p:val>
                                        </p:tav>
                                        <p:tav tm="100000">
                                          <p:val>
                                            <p:strVal val="#ppt_w"/>
                                          </p:val>
                                        </p:tav>
                                      </p:tavLst>
                                    </p:anim>
                                  </p:childTnLst>
                                </p:cTn>
                              </p:par>
                            </p:childTnLst>
                          </p:cTn>
                        </p:par>
                        <p:par>
                          <p:cTn id="69" fill="hold">
                            <p:stCondLst>
                              <p:cond delay="4000"/>
                            </p:stCondLst>
                            <p:childTnLst>
                              <p:par>
                                <p:cTn id="70" presetID="35" presetClass="entr" presetSubtype="0" fill="hold" nodeType="afterEffect">
                                  <p:stCondLst>
                                    <p:cond delay="0"/>
                                  </p:stCondLst>
                                  <p:childTnLst>
                                    <p:set>
                                      <p:cBhvr>
                                        <p:cTn id="71" dur="1" fill="hold">
                                          <p:stCondLst>
                                            <p:cond delay="0"/>
                                          </p:stCondLst>
                                        </p:cTn>
                                        <p:tgtEl>
                                          <p:spTgt spid="18"/>
                                        </p:tgtEl>
                                        <p:attrNameLst>
                                          <p:attrName>style.visibility</p:attrName>
                                        </p:attrNameLst>
                                      </p:cBhvr>
                                      <p:to>
                                        <p:strVal val="visible"/>
                                      </p:to>
                                    </p:set>
                                    <p:animEffect transition="in" filter="fade">
                                      <p:cBhvr>
                                        <p:cTn id="72" dur="2000"/>
                                        <p:tgtEl>
                                          <p:spTgt spid="18"/>
                                        </p:tgtEl>
                                      </p:cBhvr>
                                    </p:animEffect>
                                    <p:anim calcmode="lin" valueType="num">
                                      <p:cBhvr>
                                        <p:cTn id="73" dur="2000" fill="hold"/>
                                        <p:tgtEl>
                                          <p:spTgt spid="18"/>
                                        </p:tgtEl>
                                        <p:attrNameLst>
                                          <p:attrName>style.rotation</p:attrName>
                                        </p:attrNameLst>
                                      </p:cBhvr>
                                      <p:tavLst>
                                        <p:tav tm="0">
                                          <p:val>
                                            <p:fltVal val="720"/>
                                          </p:val>
                                        </p:tav>
                                        <p:tav tm="100000">
                                          <p:val>
                                            <p:fltVal val="0"/>
                                          </p:val>
                                        </p:tav>
                                      </p:tavLst>
                                    </p:anim>
                                    <p:anim calcmode="lin" valueType="num">
                                      <p:cBhvr>
                                        <p:cTn id="74" dur="2000" fill="hold"/>
                                        <p:tgtEl>
                                          <p:spTgt spid="18"/>
                                        </p:tgtEl>
                                        <p:attrNameLst>
                                          <p:attrName>ppt_h</p:attrName>
                                        </p:attrNameLst>
                                      </p:cBhvr>
                                      <p:tavLst>
                                        <p:tav tm="0">
                                          <p:val>
                                            <p:fltVal val="0"/>
                                          </p:val>
                                        </p:tav>
                                        <p:tav tm="100000">
                                          <p:val>
                                            <p:strVal val="#ppt_h"/>
                                          </p:val>
                                        </p:tav>
                                      </p:tavLst>
                                    </p:anim>
                                    <p:anim calcmode="lin" valueType="num">
                                      <p:cBhvr>
                                        <p:cTn id="75" dur="2000" fill="hold"/>
                                        <p:tgtEl>
                                          <p:spTgt spid="18"/>
                                        </p:tgtEl>
                                        <p:attrNameLst>
                                          <p:attrName>ppt_w</p:attrName>
                                        </p:attrNameLst>
                                      </p:cBhvr>
                                      <p:tavLst>
                                        <p:tav tm="0">
                                          <p:val>
                                            <p:fltVal val="0"/>
                                          </p:val>
                                        </p:tav>
                                        <p:tav tm="100000">
                                          <p:val>
                                            <p:strVal val="#ppt_w"/>
                                          </p:val>
                                        </p:tav>
                                      </p:tavLst>
                                    </p:anim>
                                  </p:childTnLst>
                                </p:cTn>
                              </p:par>
                            </p:childTnLst>
                          </p:cTn>
                        </p:par>
                      </p:childTnLst>
                    </p:cTn>
                  </p:par>
                  <p:par>
                    <p:cTn id="76" fill="hold">
                      <p:stCondLst>
                        <p:cond delay="indefinite"/>
                      </p:stCondLst>
                      <p:childTnLst>
                        <p:par>
                          <p:cTn id="77" fill="hold">
                            <p:stCondLst>
                              <p:cond delay="0"/>
                            </p:stCondLst>
                            <p:childTnLst>
                              <p:par>
                                <p:cTn id="78" presetID="35" presetClass="entr" presetSubtype="0" fill="hold" nodeType="clickEffect">
                                  <p:stCondLst>
                                    <p:cond delay="0"/>
                                  </p:stCondLst>
                                  <p:childTnLst>
                                    <p:set>
                                      <p:cBhvr>
                                        <p:cTn id="79" dur="1" fill="hold">
                                          <p:stCondLst>
                                            <p:cond delay="0"/>
                                          </p:stCondLst>
                                        </p:cTn>
                                        <p:tgtEl>
                                          <p:spTgt spid="17"/>
                                        </p:tgtEl>
                                        <p:attrNameLst>
                                          <p:attrName>style.visibility</p:attrName>
                                        </p:attrNameLst>
                                      </p:cBhvr>
                                      <p:to>
                                        <p:strVal val="visible"/>
                                      </p:to>
                                    </p:set>
                                    <p:animEffect transition="in" filter="fade">
                                      <p:cBhvr>
                                        <p:cTn id="80" dur="2000"/>
                                        <p:tgtEl>
                                          <p:spTgt spid="17"/>
                                        </p:tgtEl>
                                      </p:cBhvr>
                                    </p:animEffect>
                                    <p:anim calcmode="lin" valueType="num">
                                      <p:cBhvr>
                                        <p:cTn id="81" dur="2000" fill="hold"/>
                                        <p:tgtEl>
                                          <p:spTgt spid="17"/>
                                        </p:tgtEl>
                                        <p:attrNameLst>
                                          <p:attrName>style.rotation</p:attrName>
                                        </p:attrNameLst>
                                      </p:cBhvr>
                                      <p:tavLst>
                                        <p:tav tm="0">
                                          <p:val>
                                            <p:fltVal val="720"/>
                                          </p:val>
                                        </p:tav>
                                        <p:tav tm="100000">
                                          <p:val>
                                            <p:fltVal val="0"/>
                                          </p:val>
                                        </p:tav>
                                      </p:tavLst>
                                    </p:anim>
                                    <p:anim calcmode="lin" valueType="num">
                                      <p:cBhvr>
                                        <p:cTn id="82" dur="2000" fill="hold"/>
                                        <p:tgtEl>
                                          <p:spTgt spid="17"/>
                                        </p:tgtEl>
                                        <p:attrNameLst>
                                          <p:attrName>ppt_h</p:attrName>
                                        </p:attrNameLst>
                                      </p:cBhvr>
                                      <p:tavLst>
                                        <p:tav tm="0">
                                          <p:val>
                                            <p:fltVal val="0"/>
                                          </p:val>
                                        </p:tav>
                                        <p:tav tm="100000">
                                          <p:val>
                                            <p:strVal val="#ppt_h"/>
                                          </p:val>
                                        </p:tav>
                                      </p:tavLst>
                                    </p:anim>
                                    <p:anim calcmode="lin" valueType="num">
                                      <p:cBhvr>
                                        <p:cTn id="83" dur="2000" fill="hold"/>
                                        <p:tgtEl>
                                          <p:spTgt spid="17"/>
                                        </p:tgtEl>
                                        <p:attrNameLst>
                                          <p:attrName>ppt_w</p:attrName>
                                        </p:attrNameLst>
                                      </p:cBhvr>
                                      <p:tavLst>
                                        <p:tav tm="0">
                                          <p:val>
                                            <p:fltVal val="0"/>
                                          </p:val>
                                        </p:tav>
                                        <p:tav tm="100000">
                                          <p:val>
                                            <p:strVal val="#ppt_w"/>
                                          </p:val>
                                        </p:tav>
                                      </p:tavLst>
                                    </p:anim>
                                  </p:childTnLst>
                                </p:cTn>
                              </p:par>
                            </p:childTnLst>
                          </p:cTn>
                        </p:par>
                        <p:par>
                          <p:cTn id="84" fill="hold">
                            <p:stCondLst>
                              <p:cond delay="2000"/>
                            </p:stCondLst>
                            <p:childTnLst>
                              <p:par>
                                <p:cTn id="85" presetID="35" presetClass="entr" presetSubtype="0" fill="hold" nodeType="afterEffect">
                                  <p:stCondLst>
                                    <p:cond delay="0"/>
                                  </p:stCondLst>
                                  <p:childTnLst>
                                    <p:set>
                                      <p:cBhvr>
                                        <p:cTn id="86" dur="1" fill="hold">
                                          <p:stCondLst>
                                            <p:cond delay="0"/>
                                          </p:stCondLst>
                                        </p:cTn>
                                        <p:tgtEl>
                                          <p:spTgt spid="16"/>
                                        </p:tgtEl>
                                        <p:attrNameLst>
                                          <p:attrName>style.visibility</p:attrName>
                                        </p:attrNameLst>
                                      </p:cBhvr>
                                      <p:to>
                                        <p:strVal val="visible"/>
                                      </p:to>
                                    </p:set>
                                    <p:animEffect transition="in" filter="fade">
                                      <p:cBhvr>
                                        <p:cTn id="87" dur="2000"/>
                                        <p:tgtEl>
                                          <p:spTgt spid="16"/>
                                        </p:tgtEl>
                                      </p:cBhvr>
                                    </p:animEffect>
                                    <p:anim calcmode="lin" valueType="num">
                                      <p:cBhvr>
                                        <p:cTn id="88" dur="2000" fill="hold"/>
                                        <p:tgtEl>
                                          <p:spTgt spid="16"/>
                                        </p:tgtEl>
                                        <p:attrNameLst>
                                          <p:attrName>style.rotation</p:attrName>
                                        </p:attrNameLst>
                                      </p:cBhvr>
                                      <p:tavLst>
                                        <p:tav tm="0">
                                          <p:val>
                                            <p:fltVal val="720"/>
                                          </p:val>
                                        </p:tav>
                                        <p:tav tm="100000">
                                          <p:val>
                                            <p:fltVal val="0"/>
                                          </p:val>
                                        </p:tav>
                                      </p:tavLst>
                                    </p:anim>
                                    <p:anim calcmode="lin" valueType="num">
                                      <p:cBhvr>
                                        <p:cTn id="89" dur="2000" fill="hold"/>
                                        <p:tgtEl>
                                          <p:spTgt spid="16"/>
                                        </p:tgtEl>
                                        <p:attrNameLst>
                                          <p:attrName>ppt_h</p:attrName>
                                        </p:attrNameLst>
                                      </p:cBhvr>
                                      <p:tavLst>
                                        <p:tav tm="0">
                                          <p:val>
                                            <p:fltVal val="0"/>
                                          </p:val>
                                        </p:tav>
                                        <p:tav tm="100000">
                                          <p:val>
                                            <p:strVal val="#ppt_h"/>
                                          </p:val>
                                        </p:tav>
                                      </p:tavLst>
                                    </p:anim>
                                    <p:anim calcmode="lin" valueType="num">
                                      <p:cBhvr>
                                        <p:cTn id="90" dur="2000" fill="hold"/>
                                        <p:tgtEl>
                                          <p:spTgt spid="16"/>
                                        </p:tgtEl>
                                        <p:attrNameLst>
                                          <p:attrName>ppt_w</p:attrName>
                                        </p:attrNameLst>
                                      </p:cBhvr>
                                      <p:tavLst>
                                        <p:tav tm="0">
                                          <p:val>
                                            <p:fltVal val="0"/>
                                          </p:val>
                                        </p:tav>
                                        <p:tav tm="100000">
                                          <p:val>
                                            <p:strVal val="#ppt_w"/>
                                          </p:val>
                                        </p:tav>
                                      </p:tavLst>
                                    </p:anim>
                                  </p:childTnLst>
                                </p:cTn>
                              </p:par>
                            </p:childTnLst>
                          </p:cTn>
                        </p:par>
                        <p:par>
                          <p:cTn id="91" fill="hold">
                            <p:stCondLst>
                              <p:cond delay="4000"/>
                            </p:stCondLst>
                            <p:childTnLst>
                              <p:par>
                                <p:cTn id="92" presetID="35" presetClass="entr" presetSubtype="0" fill="hold" nodeType="afterEffect">
                                  <p:stCondLst>
                                    <p:cond delay="0"/>
                                  </p:stCondLst>
                                  <p:childTnLst>
                                    <p:set>
                                      <p:cBhvr>
                                        <p:cTn id="93" dur="1" fill="hold">
                                          <p:stCondLst>
                                            <p:cond delay="0"/>
                                          </p:stCondLst>
                                        </p:cTn>
                                        <p:tgtEl>
                                          <p:spTgt spid="22"/>
                                        </p:tgtEl>
                                        <p:attrNameLst>
                                          <p:attrName>style.visibility</p:attrName>
                                        </p:attrNameLst>
                                      </p:cBhvr>
                                      <p:to>
                                        <p:strVal val="visible"/>
                                      </p:to>
                                    </p:set>
                                    <p:animEffect transition="in" filter="fade">
                                      <p:cBhvr>
                                        <p:cTn id="94" dur="2000"/>
                                        <p:tgtEl>
                                          <p:spTgt spid="22"/>
                                        </p:tgtEl>
                                      </p:cBhvr>
                                    </p:animEffect>
                                    <p:anim calcmode="lin" valueType="num">
                                      <p:cBhvr>
                                        <p:cTn id="95" dur="2000" fill="hold"/>
                                        <p:tgtEl>
                                          <p:spTgt spid="22"/>
                                        </p:tgtEl>
                                        <p:attrNameLst>
                                          <p:attrName>style.rotation</p:attrName>
                                        </p:attrNameLst>
                                      </p:cBhvr>
                                      <p:tavLst>
                                        <p:tav tm="0">
                                          <p:val>
                                            <p:fltVal val="720"/>
                                          </p:val>
                                        </p:tav>
                                        <p:tav tm="100000">
                                          <p:val>
                                            <p:fltVal val="0"/>
                                          </p:val>
                                        </p:tav>
                                      </p:tavLst>
                                    </p:anim>
                                    <p:anim calcmode="lin" valueType="num">
                                      <p:cBhvr>
                                        <p:cTn id="96" dur="2000" fill="hold"/>
                                        <p:tgtEl>
                                          <p:spTgt spid="22"/>
                                        </p:tgtEl>
                                        <p:attrNameLst>
                                          <p:attrName>ppt_h</p:attrName>
                                        </p:attrNameLst>
                                      </p:cBhvr>
                                      <p:tavLst>
                                        <p:tav tm="0">
                                          <p:val>
                                            <p:fltVal val="0"/>
                                          </p:val>
                                        </p:tav>
                                        <p:tav tm="100000">
                                          <p:val>
                                            <p:strVal val="#ppt_h"/>
                                          </p:val>
                                        </p:tav>
                                      </p:tavLst>
                                    </p:anim>
                                    <p:anim calcmode="lin" valueType="num">
                                      <p:cBhvr>
                                        <p:cTn id="97" dur="2000" fill="hold"/>
                                        <p:tgtEl>
                                          <p:spTgt spid="22"/>
                                        </p:tgtEl>
                                        <p:attrNameLst>
                                          <p:attrName>ppt_w</p:attrName>
                                        </p:attrNameLst>
                                      </p:cBhvr>
                                      <p:tavLst>
                                        <p:tav tm="0">
                                          <p:val>
                                            <p:fltVal val="0"/>
                                          </p:val>
                                        </p:tav>
                                        <p:tav tm="100000">
                                          <p:val>
                                            <p:strVal val="#ppt_w"/>
                                          </p:val>
                                        </p:tav>
                                      </p:tavLst>
                                    </p:anim>
                                  </p:childTnLst>
                                </p:cTn>
                              </p:par>
                            </p:childTnLst>
                          </p:cTn>
                        </p:par>
                      </p:childTnLst>
                    </p:cTn>
                  </p:par>
                  <p:par>
                    <p:cTn id="98" fill="hold">
                      <p:stCondLst>
                        <p:cond delay="indefinite"/>
                      </p:stCondLst>
                      <p:childTnLst>
                        <p:par>
                          <p:cTn id="99" fill="hold">
                            <p:stCondLst>
                              <p:cond delay="0"/>
                            </p:stCondLst>
                            <p:childTnLst>
                              <p:par>
                                <p:cTn id="100" presetID="35" presetClass="entr" presetSubtype="0" fill="hold" nodeType="clickEffect">
                                  <p:stCondLst>
                                    <p:cond delay="0"/>
                                  </p:stCondLst>
                                  <p:childTnLst>
                                    <p:set>
                                      <p:cBhvr>
                                        <p:cTn id="101" dur="1" fill="hold">
                                          <p:stCondLst>
                                            <p:cond delay="0"/>
                                          </p:stCondLst>
                                        </p:cTn>
                                        <p:tgtEl>
                                          <p:spTgt spid="21"/>
                                        </p:tgtEl>
                                        <p:attrNameLst>
                                          <p:attrName>style.visibility</p:attrName>
                                        </p:attrNameLst>
                                      </p:cBhvr>
                                      <p:to>
                                        <p:strVal val="visible"/>
                                      </p:to>
                                    </p:set>
                                    <p:animEffect transition="in" filter="fade">
                                      <p:cBhvr>
                                        <p:cTn id="102" dur="2000"/>
                                        <p:tgtEl>
                                          <p:spTgt spid="21"/>
                                        </p:tgtEl>
                                      </p:cBhvr>
                                    </p:animEffect>
                                    <p:anim calcmode="lin" valueType="num">
                                      <p:cBhvr>
                                        <p:cTn id="103" dur="2000" fill="hold"/>
                                        <p:tgtEl>
                                          <p:spTgt spid="21"/>
                                        </p:tgtEl>
                                        <p:attrNameLst>
                                          <p:attrName>style.rotation</p:attrName>
                                        </p:attrNameLst>
                                      </p:cBhvr>
                                      <p:tavLst>
                                        <p:tav tm="0">
                                          <p:val>
                                            <p:fltVal val="720"/>
                                          </p:val>
                                        </p:tav>
                                        <p:tav tm="100000">
                                          <p:val>
                                            <p:fltVal val="0"/>
                                          </p:val>
                                        </p:tav>
                                      </p:tavLst>
                                    </p:anim>
                                    <p:anim calcmode="lin" valueType="num">
                                      <p:cBhvr>
                                        <p:cTn id="104" dur="2000" fill="hold"/>
                                        <p:tgtEl>
                                          <p:spTgt spid="21"/>
                                        </p:tgtEl>
                                        <p:attrNameLst>
                                          <p:attrName>ppt_h</p:attrName>
                                        </p:attrNameLst>
                                      </p:cBhvr>
                                      <p:tavLst>
                                        <p:tav tm="0">
                                          <p:val>
                                            <p:fltVal val="0"/>
                                          </p:val>
                                        </p:tav>
                                        <p:tav tm="100000">
                                          <p:val>
                                            <p:strVal val="#ppt_h"/>
                                          </p:val>
                                        </p:tav>
                                      </p:tavLst>
                                    </p:anim>
                                    <p:anim calcmode="lin" valueType="num">
                                      <p:cBhvr>
                                        <p:cTn id="105" dur="2000" fill="hold"/>
                                        <p:tgtEl>
                                          <p:spTgt spid="21"/>
                                        </p:tgtEl>
                                        <p:attrNameLst>
                                          <p:attrName>ppt_w</p:attrName>
                                        </p:attrNameLst>
                                      </p:cBhvr>
                                      <p:tavLst>
                                        <p:tav tm="0">
                                          <p:val>
                                            <p:fltVal val="0"/>
                                          </p:val>
                                        </p:tav>
                                        <p:tav tm="100000">
                                          <p:val>
                                            <p:strVal val="#ppt_w"/>
                                          </p:val>
                                        </p:tav>
                                      </p:tavLst>
                                    </p:anim>
                                  </p:childTnLst>
                                </p:cTn>
                              </p:par>
                            </p:childTnLst>
                          </p:cTn>
                        </p:par>
                        <p:par>
                          <p:cTn id="106" fill="hold">
                            <p:stCondLst>
                              <p:cond delay="2000"/>
                            </p:stCondLst>
                            <p:childTnLst>
                              <p:par>
                                <p:cTn id="107" presetID="35" presetClass="entr" presetSubtype="0" fill="hold"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fade">
                                      <p:cBhvr>
                                        <p:cTn id="109" dur="2000"/>
                                        <p:tgtEl>
                                          <p:spTgt spid="20"/>
                                        </p:tgtEl>
                                      </p:cBhvr>
                                    </p:animEffect>
                                    <p:anim calcmode="lin" valueType="num">
                                      <p:cBhvr>
                                        <p:cTn id="110" dur="2000" fill="hold"/>
                                        <p:tgtEl>
                                          <p:spTgt spid="20"/>
                                        </p:tgtEl>
                                        <p:attrNameLst>
                                          <p:attrName>style.rotation</p:attrName>
                                        </p:attrNameLst>
                                      </p:cBhvr>
                                      <p:tavLst>
                                        <p:tav tm="0">
                                          <p:val>
                                            <p:fltVal val="720"/>
                                          </p:val>
                                        </p:tav>
                                        <p:tav tm="100000">
                                          <p:val>
                                            <p:fltVal val="0"/>
                                          </p:val>
                                        </p:tav>
                                      </p:tavLst>
                                    </p:anim>
                                    <p:anim calcmode="lin" valueType="num">
                                      <p:cBhvr>
                                        <p:cTn id="111" dur="2000" fill="hold"/>
                                        <p:tgtEl>
                                          <p:spTgt spid="20"/>
                                        </p:tgtEl>
                                        <p:attrNameLst>
                                          <p:attrName>ppt_h</p:attrName>
                                        </p:attrNameLst>
                                      </p:cBhvr>
                                      <p:tavLst>
                                        <p:tav tm="0">
                                          <p:val>
                                            <p:fltVal val="0"/>
                                          </p:val>
                                        </p:tav>
                                        <p:tav tm="100000">
                                          <p:val>
                                            <p:strVal val="#ppt_h"/>
                                          </p:val>
                                        </p:tav>
                                      </p:tavLst>
                                    </p:anim>
                                    <p:anim calcmode="lin" valueType="num">
                                      <p:cBhvr>
                                        <p:cTn id="112" dur="2000" fill="hold"/>
                                        <p:tgtEl>
                                          <p:spTgt spid="20"/>
                                        </p:tgtEl>
                                        <p:attrNameLst>
                                          <p:attrName>ppt_w</p:attrName>
                                        </p:attrNameLst>
                                      </p:cBhvr>
                                      <p:tavLst>
                                        <p:tav tm="0">
                                          <p:val>
                                            <p:fltVal val="0"/>
                                          </p:val>
                                        </p:tav>
                                        <p:tav tm="100000">
                                          <p:val>
                                            <p:strVal val="#ppt_w"/>
                                          </p:val>
                                        </p:tav>
                                      </p:tavLst>
                                    </p:anim>
                                  </p:childTnLst>
                                </p:cTn>
                              </p:par>
                            </p:childTnLst>
                          </p:cTn>
                        </p:par>
                        <p:par>
                          <p:cTn id="113" fill="hold">
                            <p:stCondLst>
                              <p:cond delay="4000"/>
                            </p:stCondLst>
                            <p:childTnLst>
                              <p:par>
                                <p:cTn id="114" presetID="35" presetClass="entr" presetSubtype="0" fill="hold" nodeType="afterEffect">
                                  <p:stCondLst>
                                    <p:cond delay="0"/>
                                  </p:stCondLst>
                                  <p:childTnLst>
                                    <p:set>
                                      <p:cBhvr>
                                        <p:cTn id="115" dur="1" fill="hold">
                                          <p:stCondLst>
                                            <p:cond delay="0"/>
                                          </p:stCondLst>
                                        </p:cTn>
                                        <p:tgtEl>
                                          <p:spTgt spid="24"/>
                                        </p:tgtEl>
                                        <p:attrNameLst>
                                          <p:attrName>style.visibility</p:attrName>
                                        </p:attrNameLst>
                                      </p:cBhvr>
                                      <p:to>
                                        <p:strVal val="visible"/>
                                      </p:to>
                                    </p:set>
                                    <p:animEffect transition="in" filter="fade">
                                      <p:cBhvr>
                                        <p:cTn id="116" dur="2000"/>
                                        <p:tgtEl>
                                          <p:spTgt spid="24"/>
                                        </p:tgtEl>
                                      </p:cBhvr>
                                    </p:animEffect>
                                    <p:anim calcmode="lin" valueType="num">
                                      <p:cBhvr>
                                        <p:cTn id="117" dur="2000" fill="hold"/>
                                        <p:tgtEl>
                                          <p:spTgt spid="24"/>
                                        </p:tgtEl>
                                        <p:attrNameLst>
                                          <p:attrName>style.rotation</p:attrName>
                                        </p:attrNameLst>
                                      </p:cBhvr>
                                      <p:tavLst>
                                        <p:tav tm="0">
                                          <p:val>
                                            <p:fltVal val="720"/>
                                          </p:val>
                                        </p:tav>
                                        <p:tav tm="100000">
                                          <p:val>
                                            <p:fltVal val="0"/>
                                          </p:val>
                                        </p:tav>
                                      </p:tavLst>
                                    </p:anim>
                                    <p:anim calcmode="lin" valueType="num">
                                      <p:cBhvr>
                                        <p:cTn id="118" dur="2000" fill="hold"/>
                                        <p:tgtEl>
                                          <p:spTgt spid="24"/>
                                        </p:tgtEl>
                                        <p:attrNameLst>
                                          <p:attrName>ppt_h</p:attrName>
                                        </p:attrNameLst>
                                      </p:cBhvr>
                                      <p:tavLst>
                                        <p:tav tm="0">
                                          <p:val>
                                            <p:fltVal val="0"/>
                                          </p:val>
                                        </p:tav>
                                        <p:tav tm="100000">
                                          <p:val>
                                            <p:strVal val="#ppt_h"/>
                                          </p:val>
                                        </p:tav>
                                      </p:tavLst>
                                    </p:anim>
                                    <p:anim calcmode="lin" valueType="num">
                                      <p:cBhvr>
                                        <p:cTn id="119" dur="2000" fill="hold"/>
                                        <p:tgtEl>
                                          <p:spTgt spid="24"/>
                                        </p:tgtEl>
                                        <p:attrNameLst>
                                          <p:attrName>ppt_w</p:attrName>
                                        </p:attrNameLst>
                                      </p:cBhvr>
                                      <p:tavLst>
                                        <p:tav tm="0">
                                          <p:val>
                                            <p:fltVal val="0"/>
                                          </p:val>
                                        </p:tav>
                                        <p:tav tm="100000">
                                          <p:val>
                                            <p:strVal val="#ppt_w"/>
                                          </p:val>
                                        </p:tav>
                                      </p:tavLst>
                                    </p:anim>
                                  </p:childTnLst>
                                </p:cTn>
                              </p:par>
                            </p:childTnLst>
                          </p:cTn>
                        </p:par>
                        <p:par>
                          <p:cTn id="120" fill="hold">
                            <p:stCondLst>
                              <p:cond delay="6000"/>
                            </p:stCondLst>
                            <p:childTnLst>
                              <p:par>
                                <p:cTn id="121" presetID="35" presetClass="entr" presetSubtype="0" fill="hold" nodeType="afterEffect">
                                  <p:stCondLst>
                                    <p:cond delay="0"/>
                                  </p:stCondLst>
                                  <p:childTnLst>
                                    <p:set>
                                      <p:cBhvr>
                                        <p:cTn id="122" dur="1" fill="hold">
                                          <p:stCondLst>
                                            <p:cond delay="0"/>
                                          </p:stCondLst>
                                        </p:cTn>
                                        <p:tgtEl>
                                          <p:spTgt spid="23"/>
                                        </p:tgtEl>
                                        <p:attrNameLst>
                                          <p:attrName>style.visibility</p:attrName>
                                        </p:attrNameLst>
                                      </p:cBhvr>
                                      <p:to>
                                        <p:strVal val="visible"/>
                                      </p:to>
                                    </p:set>
                                    <p:animEffect transition="in" filter="fade">
                                      <p:cBhvr>
                                        <p:cTn id="123" dur="2000"/>
                                        <p:tgtEl>
                                          <p:spTgt spid="23"/>
                                        </p:tgtEl>
                                      </p:cBhvr>
                                    </p:animEffect>
                                    <p:anim calcmode="lin" valueType="num">
                                      <p:cBhvr>
                                        <p:cTn id="124" dur="2000" fill="hold"/>
                                        <p:tgtEl>
                                          <p:spTgt spid="23"/>
                                        </p:tgtEl>
                                        <p:attrNameLst>
                                          <p:attrName>style.rotation</p:attrName>
                                        </p:attrNameLst>
                                      </p:cBhvr>
                                      <p:tavLst>
                                        <p:tav tm="0">
                                          <p:val>
                                            <p:fltVal val="720"/>
                                          </p:val>
                                        </p:tav>
                                        <p:tav tm="100000">
                                          <p:val>
                                            <p:fltVal val="0"/>
                                          </p:val>
                                        </p:tav>
                                      </p:tavLst>
                                    </p:anim>
                                    <p:anim calcmode="lin" valueType="num">
                                      <p:cBhvr>
                                        <p:cTn id="125" dur="2000" fill="hold"/>
                                        <p:tgtEl>
                                          <p:spTgt spid="23"/>
                                        </p:tgtEl>
                                        <p:attrNameLst>
                                          <p:attrName>ppt_h</p:attrName>
                                        </p:attrNameLst>
                                      </p:cBhvr>
                                      <p:tavLst>
                                        <p:tav tm="0">
                                          <p:val>
                                            <p:fltVal val="0"/>
                                          </p:val>
                                        </p:tav>
                                        <p:tav tm="100000">
                                          <p:val>
                                            <p:strVal val="#ppt_h"/>
                                          </p:val>
                                        </p:tav>
                                      </p:tavLst>
                                    </p:anim>
                                    <p:anim calcmode="lin" valueType="num">
                                      <p:cBhvr>
                                        <p:cTn id="126" dur="2000" fill="hold"/>
                                        <p:tgtEl>
                                          <p:spTgt spid="23"/>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600" dirty="0"/>
              <a:t>ALAN YETERLİKİK TESTİ SÜRELERİ </a:t>
            </a:r>
          </a:p>
        </p:txBody>
      </p:sp>
      <p:pic>
        <p:nvPicPr>
          <p:cNvPr id="5122" name="Picture 2" descr="C:\Users\Senay\Desktop\örnek çalışma\fotolar\SINAV SÜRESİ.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5775" y="928468"/>
            <a:ext cx="12012887" cy="53597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4915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çerik Yer Tutucusu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7625" y="810377"/>
            <a:ext cx="11577710" cy="5731099"/>
          </a:xfrm>
        </p:spPr>
      </p:pic>
      <p:sp>
        <p:nvSpPr>
          <p:cNvPr id="5" name="Slayt Numarası Yer Tutucusu 4"/>
          <p:cNvSpPr>
            <a:spLocks noGrp="1"/>
          </p:cNvSpPr>
          <p:nvPr>
            <p:ph type="sldNum" sz="quarter" idx="12"/>
          </p:nvPr>
        </p:nvSpPr>
        <p:spPr/>
        <p:txBody>
          <a:bodyPr/>
          <a:lstStyle/>
          <a:p>
            <a:fld id="{2F0443AE-4F20-4B40-B91B-135E9B6A23DD}" type="slidenum">
              <a:rPr lang="en-US" smtClean="0"/>
              <a:pPr/>
              <a:t>25</a:t>
            </a:fld>
            <a:endParaRPr lang="en-US"/>
          </a:p>
        </p:txBody>
      </p:sp>
    </p:spTree>
    <p:extLst>
      <p:ext uri="{BB962C8B-B14F-4D97-AF65-F5344CB8AC3E}">
        <p14:creationId xmlns:p14="http://schemas.microsoft.com/office/powerpoint/2010/main" val="34058865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çerik Yer Tutucusu 5"/>
          <p:cNvPicPr>
            <a:picLocks noGrp="1" noChangeAspect="1"/>
          </p:cNvPicPr>
          <p:nvPr>
            <p:ph idx="1"/>
          </p:nvPr>
        </p:nvPicPr>
        <p:blipFill>
          <a:blip>
            <a:extLst>
              <a:ext uri="{28A0092B-C50C-407E-A947-70E740481C1C}">
                <a14:useLocalDpi xmlns:a14="http://schemas.microsoft.com/office/drawing/2010/main" val="0"/>
              </a:ext>
            </a:extLst>
          </a:blip>
          <a:stretch>
            <a:fillRect/>
          </a:stretch>
        </p:blipFill>
        <p:spPr>
          <a:xfrm>
            <a:off x="351692" y="933620"/>
            <a:ext cx="11577711" cy="5579722"/>
          </a:xfrm>
        </p:spPr>
      </p:pic>
      <p:sp>
        <p:nvSpPr>
          <p:cNvPr id="5" name="Slayt Numarası Yer Tutucusu 4"/>
          <p:cNvSpPr>
            <a:spLocks noGrp="1"/>
          </p:cNvSpPr>
          <p:nvPr>
            <p:ph type="sldNum" sz="quarter" idx="12"/>
          </p:nvPr>
        </p:nvSpPr>
        <p:spPr/>
        <p:txBody>
          <a:bodyPr/>
          <a:lstStyle/>
          <a:p>
            <a:fld id="{2F0443AE-4F20-4B40-B91B-135E9B6A23DD}" type="slidenum">
              <a:rPr lang="en-US" smtClean="0"/>
              <a:pPr/>
              <a:t>26</a:t>
            </a:fld>
            <a:endParaRPr lang="en-US"/>
          </a:p>
        </p:txBody>
      </p:sp>
    </p:spTree>
    <p:extLst>
      <p:ext uri="{BB962C8B-B14F-4D97-AF65-F5344CB8AC3E}">
        <p14:creationId xmlns:p14="http://schemas.microsoft.com/office/powerpoint/2010/main" val="36161675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Metin kutusu 10"/>
          <p:cNvSpPr txBox="1"/>
          <p:nvPr/>
        </p:nvSpPr>
        <p:spPr>
          <a:xfrm>
            <a:off x="186016" y="2798202"/>
            <a:ext cx="2252343" cy="1200329"/>
          </a:xfrm>
          <a:prstGeom prst="rect">
            <a:avLst/>
          </a:prstGeom>
          <a:noFill/>
        </p:spPr>
        <p:txBody>
          <a:bodyPr wrap="square" rtlCol="0">
            <a:spAutoFit/>
          </a:bodyPr>
          <a:lstStyle/>
          <a:p>
            <a:pPr algn="ctr"/>
            <a:r>
              <a:rPr lang="tr-TR" dirty="0">
                <a:solidFill>
                  <a:srgbClr val="1B6D6B"/>
                </a:solidFill>
                <a:latin typeface="Arial Black" panose="020B0A04020102020204" pitchFamily="34" charset="0"/>
              </a:rPr>
              <a:t>ORTAÖĞRETİM BAŞARI PUANININ HESAPLANMASI</a:t>
            </a:r>
          </a:p>
        </p:txBody>
      </p:sp>
      <p:pic>
        <p:nvPicPr>
          <p:cNvPr id="2" name="Resim 1"/>
          <p:cNvPicPr>
            <a:picLocks noChangeAspect="1"/>
          </p:cNvPicPr>
          <p:nvPr/>
        </p:nvPicPr>
        <p:blipFill>
          <a:blip r:embed="rId2"/>
          <a:stretch>
            <a:fillRect/>
          </a:stretch>
        </p:blipFill>
        <p:spPr>
          <a:xfrm>
            <a:off x="6855559" y="120982"/>
            <a:ext cx="3588487" cy="3561640"/>
          </a:xfrm>
          <a:prstGeom prst="rect">
            <a:avLst/>
          </a:prstGeom>
        </p:spPr>
      </p:pic>
      <p:pic>
        <p:nvPicPr>
          <p:cNvPr id="3" name="Resim 2"/>
          <p:cNvPicPr>
            <a:picLocks noChangeAspect="1"/>
          </p:cNvPicPr>
          <p:nvPr/>
        </p:nvPicPr>
        <p:blipFill>
          <a:blip r:embed="rId3"/>
          <a:stretch>
            <a:fillRect/>
          </a:stretch>
        </p:blipFill>
        <p:spPr>
          <a:xfrm>
            <a:off x="3482936" y="120984"/>
            <a:ext cx="3311283" cy="3495243"/>
          </a:xfrm>
          <a:prstGeom prst="rect">
            <a:avLst/>
          </a:prstGeom>
        </p:spPr>
      </p:pic>
      <p:pic>
        <p:nvPicPr>
          <p:cNvPr id="4" name="Resim 3"/>
          <p:cNvPicPr>
            <a:picLocks noChangeAspect="1"/>
          </p:cNvPicPr>
          <p:nvPr/>
        </p:nvPicPr>
        <p:blipFill>
          <a:blip r:embed="rId4"/>
          <a:stretch>
            <a:fillRect/>
          </a:stretch>
        </p:blipFill>
        <p:spPr>
          <a:xfrm>
            <a:off x="5106106" y="2881330"/>
            <a:ext cx="3543697" cy="3588328"/>
          </a:xfrm>
          <a:prstGeom prst="rect">
            <a:avLst/>
          </a:prstGeom>
        </p:spPr>
      </p:pic>
      <p:pic>
        <p:nvPicPr>
          <p:cNvPr id="5" name="Resim 4"/>
          <p:cNvPicPr>
            <a:picLocks noChangeAspect="1"/>
          </p:cNvPicPr>
          <p:nvPr/>
        </p:nvPicPr>
        <p:blipFill>
          <a:blip r:embed="rId5"/>
          <a:stretch>
            <a:fillRect/>
          </a:stretch>
        </p:blipFill>
        <p:spPr>
          <a:xfrm rot="17793610">
            <a:off x="3508908" y="2833046"/>
            <a:ext cx="1790739" cy="2771143"/>
          </a:xfrm>
          <a:prstGeom prst="rect">
            <a:avLst/>
          </a:prstGeom>
        </p:spPr>
      </p:pic>
      <p:pic>
        <p:nvPicPr>
          <p:cNvPr id="6" name="Resim 5"/>
          <p:cNvPicPr>
            <a:picLocks noChangeAspect="1"/>
          </p:cNvPicPr>
          <p:nvPr/>
        </p:nvPicPr>
        <p:blipFill>
          <a:blip r:embed="rId6"/>
          <a:stretch>
            <a:fillRect/>
          </a:stretch>
        </p:blipFill>
        <p:spPr>
          <a:xfrm rot="3708214">
            <a:off x="8480751" y="2832607"/>
            <a:ext cx="1843600" cy="2949760"/>
          </a:xfrm>
          <a:prstGeom prst="rect">
            <a:avLst/>
          </a:prstGeom>
        </p:spPr>
      </p:pic>
      <p:pic>
        <p:nvPicPr>
          <p:cNvPr id="20" name="Resim 19"/>
          <p:cNvPicPr>
            <a:picLocks noChangeAspect="1"/>
          </p:cNvPicPr>
          <p:nvPr/>
        </p:nvPicPr>
        <p:blipFill>
          <a:blip r:embed="rId5"/>
          <a:stretch>
            <a:fillRect/>
          </a:stretch>
        </p:blipFill>
        <p:spPr>
          <a:xfrm rot="3836790">
            <a:off x="6586999" y="-163921"/>
            <a:ext cx="654247" cy="1012439"/>
          </a:xfrm>
          <a:prstGeom prst="rect">
            <a:avLst/>
          </a:prstGeom>
        </p:spPr>
      </p:pic>
      <p:sp>
        <p:nvSpPr>
          <p:cNvPr id="21" name="Metin kutusu 20"/>
          <p:cNvSpPr txBox="1"/>
          <p:nvPr/>
        </p:nvSpPr>
        <p:spPr>
          <a:xfrm>
            <a:off x="3942165" y="1010927"/>
            <a:ext cx="2670299" cy="2631490"/>
          </a:xfrm>
          <a:prstGeom prst="rect">
            <a:avLst/>
          </a:prstGeom>
          <a:noFill/>
        </p:spPr>
        <p:txBody>
          <a:bodyPr wrap="square" rtlCol="0">
            <a:spAutoFit/>
          </a:bodyPr>
          <a:lstStyle/>
          <a:p>
            <a:pPr algn="ctr"/>
            <a:r>
              <a:rPr lang="tr-TR" sz="1500" b="1" dirty="0"/>
              <a:t>OBP HESAPLANMASINDA DİPLOMA NOTU ÖNEMLİDİR. BU NEDENLE SON SINIF ADAYLARININ DİPLOMA NOTLARINA DİKKAT ETMESİ GEREKMEKTEDİR. DİPLOMA PUANI HESAPLAMASI AŞAĞIDAKİ GİBİ YAPILIR;</a:t>
            </a:r>
          </a:p>
          <a:p>
            <a:pPr algn="ctr"/>
            <a:endParaRPr lang="tr-TR" sz="1500" dirty="0"/>
          </a:p>
        </p:txBody>
      </p:sp>
      <p:sp>
        <p:nvSpPr>
          <p:cNvPr id="7" name="Dikdörtgen 6"/>
          <p:cNvSpPr/>
          <p:nvPr/>
        </p:nvSpPr>
        <p:spPr>
          <a:xfrm>
            <a:off x="7499875" y="1153424"/>
            <a:ext cx="2299855" cy="1631216"/>
          </a:xfrm>
          <a:prstGeom prst="rect">
            <a:avLst/>
          </a:prstGeom>
        </p:spPr>
        <p:txBody>
          <a:bodyPr wrap="square">
            <a:spAutoFit/>
          </a:bodyPr>
          <a:lstStyle/>
          <a:p>
            <a:pPr algn="ctr"/>
            <a:r>
              <a:rPr lang="tr-TR" sz="2000" b="1" dirty="0"/>
              <a:t>OBP = DİPLOMA NOTU X 5 </a:t>
            </a:r>
          </a:p>
          <a:p>
            <a:pPr algn="ctr"/>
            <a:r>
              <a:rPr lang="tr-TR" sz="2000" b="1" dirty="0"/>
              <a:t>EKLENECEK  PUAN=OBP X 0,12</a:t>
            </a:r>
          </a:p>
        </p:txBody>
      </p:sp>
      <p:sp>
        <p:nvSpPr>
          <p:cNvPr id="8" name="Dikdörtgen 7"/>
          <p:cNvSpPr/>
          <p:nvPr/>
        </p:nvSpPr>
        <p:spPr>
          <a:xfrm>
            <a:off x="5535359" y="4041897"/>
            <a:ext cx="2685188" cy="1938992"/>
          </a:xfrm>
          <a:prstGeom prst="rect">
            <a:avLst/>
          </a:prstGeom>
        </p:spPr>
        <p:txBody>
          <a:bodyPr wrap="square">
            <a:spAutoFit/>
          </a:bodyPr>
          <a:lstStyle/>
          <a:p>
            <a:pPr algn="ctr"/>
            <a:r>
              <a:rPr lang="tr-TR" sz="2400" b="1" u="sng" dirty="0">
                <a:effectLst>
                  <a:outerShdw blurRad="38100" dist="38100" dir="2700000" algn="tl">
                    <a:srgbClr val="000000">
                      <a:alpha val="43137"/>
                    </a:srgbClr>
                  </a:outerShdw>
                </a:effectLst>
              </a:rPr>
              <a:t>KISA YOLU</a:t>
            </a:r>
          </a:p>
          <a:p>
            <a:pPr algn="ctr"/>
            <a:r>
              <a:rPr lang="tr-TR" sz="2400" b="1" dirty="0">
                <a:effectLst>
                  <a:outerShdw blurRad="38100" dist="38100" dir="2700000" algn="tl">
                    <a:srgbClr val="000000">
                      <a:alpha val="43137"/>
                    </a:srgbClr>
                  </a:outerShdw>
                </a:effectLst>
              </a:rPr>
              <a:t>DİPLOMA NOTU X 0,6= EKLENECEK PUAN</a:t>
            </a:r>
            <a:endParaRPr lang="tr-TR" sz="2400" dirty="0">
              <a:effectLst>
                <a:outerShdw blurRad="38100" dist="38100" dir="2700000" algn="tl">
                  <a:srgbClr val="000000">
                    <a:alpha val="43137"/>
                  </a:srgbClr>
                </a:outerShdw>
              </a:effectLst>
            </a:endParaRPr>
          </a:p>
        </p:txBody>
      </p:sp>
      <p:sp>
        <p:nvSpPr>
          <p:cNvPr id="9" name="Dikdörtgen 8"/>
          <p:cNvSpPr/>
          <p:nvPr/>
        </p:nvSpPr>
        <p:spPr>
          <a:xfrm>
            <a:off x="1751919" y="5422553"/>
            <a:ext cx="3455204" cy="954107"/>
          </a:xfrm>
          <a:prstGeom prst="rect">
            <a:avLst/>
          </a:prstGeom>
        </p:spPr>
        <p:txBody>
          <a:bodyPr wrap="square">
            <a:spAutoFit/>
          </a:bodyPr>
          <a:lstStyle/>
          <a:p>
            <a:pPr algn="ctr"/>
            <a:r>
              <a:rPr lang="tr-TR" sz="1400" b="1" dirty="0"/>
              <a:t>DİPLOMA NOTU 50’NİN ALTINDA OLAN ADAYLARIN DİPLOMA PUANLARI 50 OLARAK KABUL EDİLİR.</a:t>
            </a:r>
          </a:p>
          <a:p>
            <a:pPr algn="ctr"/>
            <a:endParaRPr lang="tr-TR" sz="1400" dirty="0"/>
          </a:p>
        </p:txBody>
      </p:sp>
    </p:spTree>
    <p:extLst>
      <p:ext uri="{BB962C8B-B14F-4D97-AF65-F5344CB8AC3E}">
        <p14:creationId xmlns:p14="http://schemas.microsoft.com/office/powerpoint/2010/main" val="82606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path" presetSubtype="0" accel="50000" decel="50000" fill="hold" grpId="0" nodeType="withEffect">
                                  <p:stCondLst>
                                    <p:cond delay="0"/>
                                  </p:stCondLst>
                                  <p:childTnLst>
                                    <p:animMotion origin="layout" path="M 0 0 C 0.069 0 0.125 0.056 0.125 0.125 C 0.125 0.194 0.069 0.25 0 0.25 C -0.069 0.25 -0.125 0.194 -0.125 0.125 C -0.125 0.056 -0.069 0 0 0 Z" pathEditMode="relative" ptsTypes="">
                                      <p:cBhvr>
                                        <p:cTn id="6" dur="2000" fill="hold"/>
                                        <p:tgtEl>
                                          <p:spTgt spid="11"/>
                                        </p:tgtEl>
                                        <p:attrNameLst>
                                          <p:attrName>ppt_x</p:attrName>
                                          <p:attrName>ppt_y</p:attrName>
                                        </p:attrNameLst>
                                      </p:cBhvr>
                                    </p:animMotion>
                                  </p:childTnLst>
                                </p:cTn>
                              </p:par>
                              <p:par>
                                <p:cTn id="7" presetID="22" presetClass="entr" presetSubtype="4"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wipe(down)">
                                      <p:cBhvr>
                                        <p:cTn id="9" dur="500"/>
                                        <p:tgtEl>
                                          <p:spTgt spid="3"/>
                                        </p:tgtEl>
                                      </p:cBhvr>
                                    </p:animEffect>
                                  </p:childTnLst>
                                </p:cTn>
                              </p:par>
                              <p:par>
                                <p:cTn id="10" presetID="22" presetClass="entr" presetSubtype="4" fill="hold" grpId="0" nodeType="with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down)">
                                      <p:cBhvr>
                                        <p:cTn id="12" dur="500"/>
                                        <p:tgtEl>
                                          <p:spTgt spid="21"/>
                                        </p:tgtEl>
                                      </p:cBhvr>
                                    </p:animEffect>
                                  </p:childTnLst>
                                </p:cTn>
                              </p:par>
                              <p:par>
                                <p:cTn id="13" presetID="22" presetClass="entr" presetSubtype="4"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down)">
                                      <p:cBhvr>
                                        <p:cTn id="15" dur="500"/>
                                        <p:tgtEl>
                                          <p:spTgt spid="20"/>
                                        </p:tgtEl>
                                      </p:cBhvr>
                                    </p:animEffect>
                                  </p:childTnLst>
                                </p:cTn>
                              </p:par>
                              <p:par>
                                <p:cTn id="16" presetID="22" presetClass="entr" presetSubtype="4" fill="hold"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down)">
                                      <p:cBhvr>
                                        <p:cTn id="18" dur="500"/>
                                        <p:tgtEl>
                                          <p:spTgt spid="2"/>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down)">
                                      <p:cBhvr>
                                        <p:cTn id="21" dur="500"/>
                                        <p:tgtEl>
                                          <p:spTgt spid="7"/>
                                        </p:tgtEl>
                                      </p:cBhvr>
                                    </p:animEffect>
                                  </p:childTnLst>
                                </p:cTn>
                              </p:par>
                              <p:par>
                                <p:cTn id="22" presetID="22" presetClass="entr" presetSubtype="4"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down)">
                                      <p:cBhvr>
                                        <p:cTn id="24" dur="500"/>
                                        <p:tgtEl>
                                          <p:spTgt spid="6"/>
                                        </p:tgtEl>
                                      </p:cBhvr>
                                    </p:animEffect>
                                  </p:childTnLst>
                                </p:cTn>
                              </p:par>
                              <p:par>
                                <p:cTn id="25" presetID="22" presetClass="entr" presetSubtype="4" fill="hold"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down)">
                                      <p:cBhvr>
                                        <p:cTn id="30" dur="500"/>
                                        <p:tgtEl>
                                          <p:spTgt spid="8"/>
                                        </p:tgtEl>
                                      </p:cBhvr>
                                    </p:animEffect>
                                  </p:childTnLst>
                                </p:cTn>
                              </p:par>
                              <p:par>
                                <p:cTn id="31" presetID="22" presetClass="entr" presetSubtype="4" fill="hold" nodeType="with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down)">
                                      <p:cBhvr>
                                        <p:cTn id="3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1" grpId="0"/>
      <p:bldP spid="7" grpId="0"/>
      <p:bldP spid="8" grpId="0"/>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28 Dikdörtgen"/>
          <p:cNvSpPr/>
          <p:nvPr/>
        </p:nvSpPr>
        <p:spPr>
          <a:xfrm>
            <a:off x="0" y="-34506"/>
            <a:ext cx="12192000" cy="99203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tr-TR" sz="4400" dirty="0">
                <a:ln w="0"/>
                <a:solidFill>
                  <a:srgbClr val="FF0000"/>
                </a:solidFill>
                <a:effectLst>
                  <a:outerShdw blurRad="38100" dist="25400" dir="5400000" algn="ctr" rotWithShape="0">
                    <a:srgbClr val="6E747A">
                      <a:alpha val="43000"/>
                    </a:srgbClr>
                  </a:outerShdw>
                </a:effectLst>
              </a:rPr>
              <a:t>BARAJ PUANLARI</a:t>
            </a:r>
          </a:p>
        </p:txBody>
      </p:sp>
      <p:sp>
        <p:nvSpPr>
          <p:cNvPr id="5" name="TextBox 4"/>
          <p:cNvSpPr txBox="1"/>
          <p:nvPr/>
        </p:nvSpPr>
        <p:spPr>
          <a:xfrm>
            <a:off x="0" y="1417682"/>
            <a:ext cx="12192000" cy="461665"/>
          </a:xfrm>
          <a:prstGeom prst="rect">
            <a:avLst/>
          </a:prstGeom>
          <a:noFill/>
        </p:spPr>
        <p:txBody>
          <a:bodyPr wrap="square" rtlCol="0">
            <a:spAutoFit/>
          </a:bodyPr>
          <a:lstStyle/>
          <a:p>
            <a:pPr algn="ctr"/>
            <a:endParaRPr lang="en-US" sz="2400" dirty="0">
              <a:solidFill>
                <a:schemeClr val="tx2">
                  <a:lumMod val="50000"/>
                </a:schemeClr>
              </a:solidFill>
              <a:latin typeface="Bebas Neue" panose="020B0606020202050201" pitchFamily="34" charset="0"/>
            </a:endParaRPr>
          </a:p>
        </p:txBody>
      </p:sp>
      <p:sp>
        <p:nvSpPr>
          <p:cNvPr id="24" name="TextBox 23"/>
          <p:cNvSpPr txBox="1"/>
          <p:nvPr/>
        </p:nvSpPr>
        <p:spPr>
          <a:xfrm>
            <a:off x="2384005" y="4064322"/>
            <a:ext cx="8690395" cy="400110"/>
          </a:xfrm>
          <a:prstGeom prst="rect">
            <a:avLst/>
          </a:prstGeom>
          <a:noFill/>
        </p:spPr>
        <p:txBody>
          <a:bodyPr wrap="square" rtlCol="0">
            <a:spAutoFit/>
          </a:bodyPr>
          <a:lstStyle/>
          <a:p>
            <a:r>
              <a:rPr lang="tr-TR" sz="2000" dirty="0">
                <a:latin typeface="Arial Black" pitchFamily="34" charset="0"/>
              </a:rPr>
              <a:t>2022 yılı TYT puanı 2023 </a:t>
            </a:r>
            <a:r>
              <a:rPr lang="tr-TR" sz="2000" dirty="0" err="1">
                <a:latin typeface="Arial Black" pitchFamily="34" charset="0"/>
              </a:rPr>
              <a:t>YKS’de</a:t>
            </a:r>
            <a:r>
              <a:rPr lang="tr-TR" sz="2000" dirty="0">
                <a:latin typeface="Arial Black" pitchFamily="34" charset="0"/>
              </a:rPr>
              <a:t> kullanılamayacaktır</a:t>
            </a:r>
            <a:r>
              <a:rPr lang="tr-TR" sz="1400" dirty="0">
                <a:latin typeface="Arial Black" pitchFamily="34" charset="0"/>
              </a:rPr>
              <a:t>.  </a:t>
            </a:r>
            <a:endParaRPr lang="en-US" sz="1400" dirty="0">
              <a:latin typeface="Arial Black" pitchFamily="34" charset="0"/>
            </a:endParaRPr>
          </a:p>
        </p:txBody>
      </p:sp>
      <p:sp>
        <p:nvSpPr>
          <p:cNvPr id="35" name="34 Slayt Numarası Yer Tutucusu"/>
          <p:cNvSpPr>
            <a:spLocks noGrp="1"/>
          </p:cNvSpPr>
          <p:nvPr>
            <p:ph type="sldNum" sz="quarter" idx="12"/>
          </p:nvPr>
        </p:nvSpPr>
        <p:spPr/>
        <p:txBody>
          <a:bodyPr/>
          <a:lstStyle/>
          <a:p>
            <a:fld id="{2F0443AE-4F20-4B40-B91B-135E9B6A23DD}" type="slidenum">
              <a:rPr lang="en-US" smtClean="0"/>
              <a:pPr/>
              <a:t>28</a:t>
            </a:fld>
            <a:endParaRPr lang="en-US"/>
          </a:p>
        </p:txBody>
      </p:sp>
      <p:sp>
        <p:nvSpPr>
          <p:cNvPr id="3" name="Simge &quot;Yok&quot; 2"/>
          <p:cNvSpPr/>
          <p:nvPr/>
        </p:nvSpPr>
        <p:spPr>
          <a:xfrm>
            <a:off x="847971" y="3761011"/>
            <a:ext cx="1219200" cy="914400"/>
          </a:xfrm>
          <a:prstGeom prst="noSmoking">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schemeClr val="tx1"/>
              </a:solidFill>
            </a:endParaRPr>
          </a:p>
        </p:txBody>
      </p:sp>
      <p:sp>
        <p:nvSpPr>
          <p:cNvPr id="2" name="Metin kutusu 1"/>
          <p:cNvSpPr txBox="1"/>
          <p:nvPr/>
        </p:nvSpPr>
        <p:spPr>
          <a:xfrm>
            <a:off x="847971" y="1439461"/>
            <a:ext cx="10941463" cy="1200329"/>
          </a:xfrm>
          <a:prstGeom prst="rect">
            <a:avLst/>
          </a:prstGeom>
          <a:noFill/>
        </p:spPr>
        <p:txBody>
          <a:bodyPr wrap="square" rtlCol="0">
            <a:spAutoFit/>
          </a:bodyPr>
          <a:lstStyle/>
          <a:p>
            <a:r>
              <a:rPr lang="tr-TR" sz="3600" dirty="0"/>
              <a:t>TYT ve AYT için Baraj puanı uygulaması 2022 yılında kaldırılmıştır.</a:t>
            </a:r>
          </a:p>
        </p:txBody>
      </p:sp>
    </p:spTree>
    <p:extLst>
      <p:ext uri="{BB962C8B-B14F-4D97-AF65-F5344CB8AC3E}">
        <p14:creationId xmlns:p14="http://schemas.microsoft.com/office/powerpoint/2010/main" val="23755706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Metin kutusu 9"/>
          <p:cNvSpPr txBox="1"/>
          <p:nvPr/>
        </p:nvSpPr>
        <p:spPr>
          <a:xfrm>
            <a:off x="153319" y="3158878"/>
            <a:ext cx="2252343" cy="830997"/>
          </a:xfrm>
          <a:prstGeom prst="rect">
            <a:avLst/>
          </a:prstGeom>
          <a:noFill/>
        </p:spPr>
        <p:txBody>
          <a:bodyPr wrap="square" rtlCol="0">
            <a:spAutoFit/>
          </a:bodyPr>
          <a:lstStyle/>
          <a:p>
            <a:pPr algn="ctr"/>
            <a:r>
              <a:rPr lang="tr-TR" sz="2400" dirty="0">
                <a:solidFill>
                  <a:srgbClr val="1B6D6B"/>
                </a:solidFill>
                <a:latin typeface="Arial Black" panose="020B0A04020102020204" pitchFamily="34" charset="0"/>
              </a:rPr>
              <a:t>SIRALAMA BARAJLARI</a:t>
            </a:r>
          </a:p>
        </p:txBody>
      </p:sp>
      <p:pic>
        <p:nvPicPr>
          <p:cNvPr id="15" name="Resim 14"/>
          <p:cNvPicPr>
            <a:picLocks noChangeAspect="1"/>
          </p:cNvPicPr>
          <p:nvPr/>
        </p:nvPicPr>
        <p:blipFill>
          <a:blip r:embed="rId2"/>
          <a:stretch>
            <a:fillRect/>
          </a:stretch>
        </p:blipFill>
        <p:spPr>
          <a:xfrm>
            <a:off x="2840179" y="3434638"/>
            <a:ext cx="8653960" cy="139741"/>
          </a:xfrm>
          <a:prstGeom prst="rect">
            <a:avLst/>
          </a:prstGeom>
        </p:spPr>
      </p:pic>
      <p:pic>
        <p:nvPicPr>
          <p:cNvPr id="16" name="Resim 15"/>
          <p:cNvPicPr>
            <a:picLocks noChangeAspect="1"/>
          </p:cNvPicPr>
          <p:nvPr/>
        </p:nvPicPr>
        <p:blipFill>
          <a:blip r:embed="rId3"/>
          <a:stretch>
            <a:fillRect/>
          </a:stretch>
        </p:blipFill>
        <p:spPr>
          <a:xfrm>
            <a:off x="2467429" y="1082588"/>
            <a:ext cx="2295695" cy="2491787"/>
          </a:xfrm>
          <a:prstGeom prst="rect">
            <a:avLst/>
          </a:prstGeom>
        </p:spPr>
      </p:pic>
      <p:pic>
        <p:nvPicPr>
          <p:cNvPr id="17" name="Resim 16"/>
          <p:cNvPicPr>
            <a:picLocks noChangeAspect="1"/>
          </p:cNvPicPr>
          <p:nvPr/>
        </p:nvPicPr>
        <p:blipFill>
          <a:blip r:embed="rId4"/>
          <a:stretch>
            <a:fillRect/>
          </a:stretch>
        </p:blipFill>
        <p:spPr>
          <a:xfrm>
            <a:off x="4845495" y="1072249"/>
            <a:ext cx="2212624" cy="2502126"/>
          </a:xfrm>
          <a:prstGeom prst="rect">
            <a:avLst/>
          </a:prstGeom>
        </p:spPr>
      </p:pic>
      <p:pic>
        <p:nvPicPr>
          <p:cNvPr id="19" name="Resim 18"/>
          <p:cNvPicPr>
            <a:picLocks noChangeAspect="1"/>
          </p:cNvPicPr>
          <p:nvPr/>
        </p:nvPicPr>
        <p:blipFill>
          <a:blip r:embed="rId5"/>
          <a:stretch>
            <a:fillRect/>
          </a:stretch>
        </p:blipFill>
        <p:spPr>
          <a:xfrm>
            <a:off x="7129827" y="1055222"/>
            <a:ext cx="2212624" cy="2502126"/>
          </a:xfrm>
          <a:prstGeom prst="rect">
            <a:avLst/>
          </a:prstGeom>
        </p:spPr>
      </p:pic>
      <p:pic>
        <p:nvPicPr>
          <p:cNvPr id="20" name="Resim 19"/>
          <p:cNvPicPr>
            <a:picLocks noChangeAspect="1"/>
          </p:cNvPicPr>
          <p:nvPr/>
        </p:nvPicPr>
        <p:blipFill>
          <a:blip r:embed="rId6"/>
          <a:stretch>
            <a:fillRect/>
          </a:stretch>
        </p:blipFill>
        <p:spPr>
          <a:xfrm>
            <a:off x="3910005" y="3434634"/>
            <a:ext cx="2257427" cy="2564776"/>
          </a:xfrm>
          <a:prstGeom prst="rect">
            <a:avLst/>
          </a:prstGeom>
        </p:spPr>
      </p:pic>
      <p:pic>
        <p:nvPicPr>
          <p:cNvPr id="21" name="Resim 20"/>
          <p:cNvPicPr>
            <a:picLocks noChangeAspect="1"/>
          </p:cNvPicPr>
          <p:nvPr/>
        </p:nvPicPr>
        <p:blipFill>
          <a:blip r:embed="rId7"/>
          <a:stretch>
            <a:fillRect/>
          </a:stretch>
        </p:blipFill>
        <p:spPr>
          <a:xfrm>
            <a:off x="6430680" y="3434634"/>
            <a:ext cx="2268025" cy="2564776"/>
          </a:xfrm>
          <a:prstGeom prst="rect">
            <a:avLst/>
          </a:prstGeom>
        </p:spPr>
      </p:pic>
      <p:pic>
        <p:nvPicPr>
          <p:cNvPr id="22" name="Resim 21"/>
          <p:cNvPicPr>
            <a:picLocks noChangeAspect="1"/>
          </p:cNvPicPr>
          <p:nvPr/>
        </p:nvPicPr>
        <p:blipFill>
          <a:blip r:embed="rId8"/>
          <a:stretch>
            <a:fillRect/>
          </a:stretch>
        </p:blipFill>
        <p:spPr>
          <a:xfrm>
            <a:off x="8837378" y="3434634"/>
            <a:ext cx="2268025" cy="2564776"/>
          </a:xfrm>
          <a:prstGeom prst="rect">
            <a:avLst/>
          </a:prstGeom>
        </p:spPr>
      </p:pic>
      <p:sp>
        <p:nvSpPr>
          <p:cNvPr id="23" name="Metin kutusu 22"/>
          <p:cNvSpPr txBox="1"/>
          <p:nvPr/>
        </p:nvSpPr>
        <p:spPr>
          <a:xfrm>
            <a:off x="2815119" y="2138507"/>
            <a:ext cx="1698824" cy="523220"/>
          </a:xfrm>
          <a:prstGeom prst="rect">
            <a:avLst/>
          </a:prstGeom>
          <a:noFill/>
        </p:spPr>
        <p:txBody>
          <a:bodyPr wrap="square" rtlCol="0">
            <a:spAutoFit/>
          </a:bodyPr>
          <a:lstStyle/>
          <a:p>
            <a:r>
              <a:rPr lang="tr-TR" sz="2800" b="1" dirty="0">
                <a:solidFill>
                  <a:srgbClr val="A351A3"/>
                </a:solidFill>
              </a:rPr>
              <a:t>300 BİN</a:t>
            </a:r>
          </a:p>
        </p:txBody>
      </p:sp>
      <p:sp>
        <p:nvSpPr>
          <p:cNvPr id="24" name="Metin kutusu 23"/>
          <p:cNvSpPr txBox="1"/>
          <p:nvPr/>
        </p:nvSpPr>
        <p:spPr>
          <a:xfrm>
            <a:off x="2627087" y="1840631"/>
            <a:ext cx="1954778" cy="369332"/>
          </a:xfrm>
          <a:prstGeom prst="rect">
            <a:avLst/>
          </a:prstGeom>
          <a:noFill/>
        </p:spPr>
        <p:txBody>
          <a:bodyPr wrap="square" rtlCol="0">
            <a:spAutoFit/>
          </a:bodyPr>
          <a:lstStyle/>
          <a:p>
            <a:pPr algn="ctr"/>
            <a:r>
              <a:rPr lang="tr-TR" b="1" dirty="0">
                <a:solidFill>
                  <a:srgbClr val="A351A3"/>
                </a:solidFill>
              </a:rPr>
              <a:t>ÖĞRETMENLİK</a:t>
            </a:r>
          </a:p>
        </p:txBody>
      </p:sp>
      <p:sp>
        <p:nvSpPr>
          <p:cNvPr id="25" name="Metin kutusu 24"/>
          <p:cNvSpPr txBox="1"/>
          <p:nvPr/>
        </p:nvSpPr>
        <p:spPr>
          <a:xfrm>
            <a:off x="5127622" y="2075728"/>
            <a:ext cx="1711207" cy="523220"/>
          </a:xfrm>
          <a:prstGeom prst="rect">
            <a:avLst/>
          </a:prstGeom>
          <a:noFill/>
        </p:spPr>
        <p:txBody>
          <a:bodyPr wrap="square" rtlCol="0">
            <a:spAutoFit/>
          </a:bodyPr>
          <a:lstStyle/>
          <a:p>
            <a:pPr algn="ctr"/>
            <a:r>
              <a:rPr lang="tr-TR" sz="2800" b="1" dirty="0">
                <a:solidFill>
                  <a:schemeClr val="accent1">
                    <a:lumMod val="75000"/>
                  </a:schemeClr>
                </a:solidFill>
              </a:rPr>
              <a:t>50 BİN</a:t>
            </a:r>
          </a:p>
        </p:txBody>
      </p:sp>
      <p:sp>
        <p:nvSpPr>
          <p:cNvPr id="26" name="Metin kutusu 25"/>
          <p:cNvSpPr txBox="1"/>
          <p:nvPr/>
        </p:nvSpPr>
        <p:spPr>
          <a:xfrm>
            <a:off x="5681253" y="1733783"/>
            <a:ext cx="713984" cy="461665"/>
          </a:xfrm>
          <a:prstGeom prst="rect">
            <a:avLst/>
          </a:prstGeom>
          <a:noFill/>
        </p:spPr>
        <p:txBody>
          <a:bodyPr wrap="square" rtlCol="0">
            <a:spAutoFit/>
          </a:bodyPr>
          <a:lstStyle/>
          <a:p>
            <a:r>
              <a:rPr lang="tr-TR" sz="2400" b="1" dirty="0">
                <a:solidFill>
                  <a:schemeClr val="accent1">
                    <a:lumMod val="75000"/>
                  </a:schemeClr>
                </a:solidFill>
              </a:rPr>
              <a:t>TIP</a:t>
            </a:r>
          </a:p>
        </p:txBody>
      </p:sp>
      <p:sp>
        <p:nvSpPr>
          <p:cNvPr id="27" name="Metin kutusu 26"/>
          <p:cNvSpPr txBox="1"/>
          <p:nvPr/>
        </p:nvSpPr>
        <p:spPr>
          <a:xfrm>
            <a:off x="7373257" y="1826114"/>
            <a:ext cx="1756229" cy="769441"/>
          </a:xfrm>
          <a:prstGeom prst="rect">
            <a:avLst/>
          </a:prstGeom>
          <a:noFill/>
        </p:spPr>
        <p:txBody>
          <a:bodyPr wrap="square" rtlCol="0">
            <a:spAutoFit/>
          </a:bodyPr>
          <a:lstStyle/>
          <a:p>
            <a:pPr algn="ctr"/>
            <a:r>
              <a:rPr lang="tr-TR" sz="1600" b="1" dirty="0">
                <a:solidFill>
                  <a:srgbClr val="FF0000"/>
                </a:solidFill>
              </a:rPr>
              <a:t>MÜHENDİSLİK</a:t>
            </a:r>
            <a:endParaRPr lang="tr-TR" sz="2000" b="1" dirty="0">
              <a:solidFill>
                <a:srgbClr val="FF0000"/>
              </a:solidFill>
            </a:endParaRPr>
          </a:p>
          <a:p>
            <a:pPr algn="ctr"/>
            <a:r>
              <a:rPr lang="tr-TR" sz="2800" b="1" dirty="0">
                <a:solidFill>
                  <a:srgbClr val="FF0000"/>
                </a:solidFill>
              </a:rPr>
              <a:t>300 BİN</a:t>
            </a:r>
          </a:p>
        </p:txBody>
      </p:sp>
      <p:sp>
        <p:nvSpPr>
          <p:cNvPr id="28" name="Metin kutusu 27"/>
          <p:cNvSpPr txBox="1"/>
          <p:nvPr/>
        </p:nvSpPr>
        <p:spPr>
          <a:xfrm>
            <a:off x="4118991" y="4476314"/>
            <a:ext cx="1839452" cy="830997"/>
          </a:xfrm>
          <a:prstGeom prst="rect">
            <a:avLst/>
          </a:prstGeom>
          <a:noFill/>
        </p:spPr>
        <p:txBody>
          <a:bodyPr wrap="square" rtlCol="0">
            <a:spAutoFit/>
          </a:bodyPr>
          <a:lstStyle/>
          <a:p>
            <a:pPr algn="ctr"/>
            <a:r>
              <a:rPr lang="tr-TR" sz="2000" b="1" dirty="0">
                <a:solidFill>
                  <a:schemeClr val="accent5">
                    <a:lumMod val="75000"/>
                  </a:schemeClr>
                </a:solidFill>
              </a:rPr>
              <a:t>MİMARLIK</a:t>
            </a:r>
          </a:p>
          <a:p>
            <a:pPr algn="ctr"/>
            <a:r>
              <a:rPr lang="tr-TR" sz="2800" b="1" dirty="0">
                <a:solidFill>
                  <a:schemeClr val="accent5">
                    <a:lumMod val="75000"/>
                  </a:schemeClr>
                </a:solidFill>
              </a:rPr>
              <a:t>250 BİN</a:t>
            </a:r>
          </a:p>
        </p:txBody>
      </p:sp>
      <p:sp>
        <p:nvSpPr>
          <p:cNvPr id="29" name="Metin kutusu 28"/>
          <p:cNvSpPr txBox="1"/>
          <p:nvPr/>
        </p:nvSpPr>
        <p:spPr>
          <a:xfrm>
            <a:off x="6678891" y="4476314"/>
            <a:ext cx="1839452" cy="830997"/>
          </a:xfrm>
          <a:prstGeom prst="rect">
            <a:avLst/>
          </a:prstGeom>
          <a:noFill/>
        </p:spPr>
        <p:txBody>
          <a:bodyPr wrap="square" rtlCol="0">
            <a:spAutoFit/>
          </a:bodyPr>
          <a:lstStyle/>
          <a:p>
            <a:pPr algn="ctr"/>
            <a:r>
              <a:rPr lang="tr-TR" sz="2000" b="1" dirty="0">
                <a:solidFill>
                  <a:schemeClr val="accent2">
                    <a:lumMod val="75000"/>
                  </a:schemeClr>
                </a:solidFill>
              </a:rPr>
              <a:t>DİŞ HEK.</a:t>
            </a:r>
          </a:p>
          <a:p>
            <a:pPr algn="ctr"/>
            <a:r>
              <a:rPr lang="tr-TR" sz="2800" b="1" dirty="0">
                <a:solidFill>
                  <a:schemeClr val="accent2">
                    <a:lumMod val="75000"/>
                  </a:schemeClr>
                </a:solidFill>
              </a:rPr>
              <a:t>80 BİN</a:t>
            </a:r>
          </a:p>
        </p:txBody>
      </p:sp>
      <p:sp>
        <p:nvSpPr>
          <p:cNvPr id="30" name="Metin kutusu 29"/>
          <p:cNvSpPr txBox="1"/>
          <p:nvPr/>
        </p:nvSpPr>
        <p:spPr>
          <a:xfrm>
            <a:off x="9051663" y="4560835"/>
            <a:ext cx="1839452" cy="830997"/>
          </a:xfrm>
          <a:prstGeom prst="rect">
            <a:avLst/>
          </a:prstGeom>
          <a:noFill/>
        </p:spPr>
        <p:txBody>
          <a:bodyPr wrap="square" rtlCol="0">
            <a:spAutoFit/>
          </a:bodyPr>
          <a:lstStyle/>
          <a:p>
            <a:pPr algn="ctr"/>
            <a:r>
              <a:rPr lang="tr-TR" sz="2000" b="1" dirty="0">
                <a:solidFill>
                  <a:srgbClr val="FE009D"/>
                </a:solidFill>
              </a:rPr>
              <a:t>ECZACILIK</a:t>
            </a:r>
          </a:p>
          <a:p>
            <a:pPr algn="ctr"/>
            <a:r>
              <a:rPr lang="tr-TR" sz="2800" b="1" dirty="0">
                <a:solidFill>
                  <a:srgbClr val="FE009D"/>
                </a:solidFill>
              </a:rPr>
              <a:t>100 BİN</a:t>
            </a:r>
          </a:p>
        </p:txBody>
      </p:sp>
      <p:pic>
        <p:nvPicPr>
          <p:cNvPr id="32" name="Resim 31"/>
          <p:cNvPicPr>
            <a:picLocks noChangeAspect="1"/>
          </p:cNvPicPr>
          <p:nvPr/>
        </p:nvPicPr>
        <p:blipFill>
          <a:blip r:embed="rId9"/>
          <a:stretch>
            <a:fillRect/>
          </a:stretch>
        </p:blipFill>
        <p:spPr>
          <a:xfrm rot="10800000">
            <a:off x="9414161" y="1082588"/>
            <a:ext cx="2183019" cy="2474760"/>
          </a:xfrm>
          <a:prstGeom prst="rect">
            <a:avLst/>
          </a:prstGeom>
        </p:spPr>
      </p:pic>
      <p:sp>
        <p:nvSpPr>
          <p:cNvPr id="33" name="Metin kutusu 32"/>
          <p:cNvSpPr txBox="1"/>
          <p:nvPr/>
        </p:nvSpPr>
        <p:spPr>
          <a:xfrm>
            <a:off x="9585943" y="1701701"/>
            <a:ext cx="1839452" cy="830997"/>
          </a:xfrm>
          <a:prstGeom prst="rect">
            <a:avLst/>
          </a:prstGeom>
          <a:noFill/>
        </p:spPr>
        <p:txBody>
          <a:bodyPr wrap="square" rtlCol="0">
            <a:spAutoFit/>
          </a:bodyPr>
          <a:lstStyle/>
          <a:p>
            <a:pPr algn="ctr"/>
            <a:r>
              <a:rPr lang="tr-TR" sz="2000" b="1" dirty="0">
                <a:solidFill>
                  <a:srgbClr val="26AF1E"/>
                </a:solidFill>
              </a:rPr>
              <a:t>HUKUK</a:t>
            </a:r>
          </a:p>
          <a:p>
            <a:pPr algn="ctr"/>
            <a:r>
              <a:rPr lang="tr-TR" sz="2800" b="1" dirty="0">
                <a:solidFill>
                  <a:srgbClr val="26AF1E"/>
                </a:solidFill>
              </a:rPr>
              <a:t>125 BİN</a:t>
            </a:r>
          </a:p>
        </p:txBody>
      </p:sp>
      <p:sp>
        <p:nvSpPr>
          <p:cNvPr id="34" name="Metin kutusu 33"/>
          <p:cNvSpPr txBox="1"/>
          <p:nvPr/>
        </p:nvSpPr>
        <p:spPr>
          <a:xfrm>
            <a:off x="3358652" y="6093641"/>
            <a:ext cx="7439975" cy="523220"/>
          </a:xfrm>
          <a:prstGeom prst="rect">
            <a:avLst/>
          </a:prstGeom>
          <a:noFill/>
        </p:spPr>
        <p:txBody>
          <a:bodyPr wrap="square" rtlCol="0">
            <a:spAutoFit/>
          </a:bodyPr>
          <a:lstStyle/>
          <a:p>
            <a:pPr algn="ctr"/>
            <a:r>
              <a:rPr lang="tr-TR" sz="1400" b="1" i="1" u="sng" dirty="0">
                <a:solidFill>
                  <a:srgbClr val="FF0000"/>
                </a:solidFill>
              </a:rPr>
              <a:t>**Mühendislik Programlarında, Ziraat Mühendisliği, Orman Mühendisliği Ve Su Ürünleri Mühendisliği Sıralama Barajı Dışındadır…</a:t>
            </a:r>
          </a:p>
        </p:txBody>
      </p:sp>
      <p:sp>
        <p:nvSpPr>
          <p:cNvPr id="35" name="Metin kutusu 34"/>
          <p:cNvSpPr txBox="1"/>
          <p:nvPr/>
        </p:nvSpPr>
        <p:spPr>
          <a:xfrm>
            <a:off x="-480686" y="1465942"/>
            <a:ext cx="4007658" cy="523220"/>
          </a:xfrm>
          <a:prstGeom prst="rect">
            <a:avLst/>
          </a:prstGeom>
          <a:noFill/>
        </p:spPr>
        <p:txBody>
          <a:bodyPr wrap="square" rtlCol="0">
            <a:spAutoFit/>
          </a:bodyPr>
          <a:lstStyle/>
          <a:p>
            <a:pPr algn="ctr"/>
            <a:r>
              <a:rPr lang="tr-TR" sz="1400" b="1" dirty="0"/>
              <a:t>PDR Bölümü de 300 Bin </a:t>
            </a:r>
          </a:p>
          <a:p>
            <a:pPr algn="ctr"/>
            <a:r>
              <a:rPr lang="tr-TR" sz="1400" b="1" dirty="0"/>
              <a:t>Barajına dahildir.</a:t>
            </a:r>
          </a:p>
        </p:txBody>
      </p:sp>
      <p:sp>
        <p:nvSpPr>
          <p:cNvPr id="31" name="Metin kutusu 30"/>
          <p:cNvSpPr txBox="1"/>
          <p:nvPr/>
        </p:nvSpPr>
        <p:spPr>
          <a:xfrm>
            <a:off x="234590" y="4533467"/>
            <a:ext cx="2726325" cy="954107"/>
          </a:xfrm>
          <a:prstGeom prst="rect">
            <a:avLst/>
          </a:prstGeom>
          <a:noFill/>
        </p:spPr>
        <p:txBody>
          <a:bodyPr wrap="square" rtlCol="0">
            <a:spAutoFit/>
          </a:bodyPr>
          <a:lstStyle/>
          <a:p>
            <a:pPr algn="ctr"/>
            <a:r>
              <a:rPr lang="tr-TR" sz="1400" b="1" dirty="0"/>
              <a:t>ÖZEL YETENEK İLE ALAN ÖĞRETMENLİK PROG. İÇİNDE TYT’DEN 800 BİN ŞARTI BULUNMAKTADIR.</a:t>
            </a:r>
          </a:p>
        </p:txBody>
      </p:sp>
    </p:spTree>
    <p:extLst>
      <p:ext uri="{BB962C8B-B14F-4D97-AF65-F5344CB8AC3E}">
        <p14:creationId xmlns:p14="http://schemas.microsoft.com/office/powerpoint/2010/main" val="3752804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grpId="0" nodeType="withEffect">
                                  <p:stCondLst>
                                    <p:cond delay="0"/>
                                  </p:stCondLst>
                                  <p:childTnLst>
                                    <p:animMotion origin="layout" path="M 4.79167E-6 -1.85185E-6 L 4.79167E-6 0.00023 C 0.00273 0.00533 0.0052 0.01088 0.00807 0.01597 C 0.00937 0.01852 0.01106 0.01991 0.01263 0.02199 C 0.01341 0.02338 0.01406 0.025 0.01484 0.02616 C 0.01705 0.02963 0.01953 0.03264 0.02174 0.03634 C 0.02304 0.03866 0.02369 0.04213 0.02513 0.04421 C 0.02682 0.04699 0.02903 0.04792 0.03072 0.05046 C 0.04453 0.07084 0.03333 0.05972 0.04335 0.06852 C 0.05026 0.08704 0.03867 0.05741 0.0513 0.08264 C 0.05664 0.09352 0.05325 0.08959 0.05585 0.09884 C 0.06328 0.12523 0.05559 0.09306 0.06145 0.11898 C 0.06184 0.12246 0.0621 0.12593 0.06263 0.12917 C 0.06341 0.13357 0.06536 0.14028 0.06601 0.14537 C 0.06653 0.14931 0.06679 0.15347 0.06718 0.15741 C 0.06862 0.17014 0.06783 0.16088 0.06953 0.17153 C 0.07148 0.18496 0.07161 0.18611 0.07291 0.19792 C 0.0733 0.21389 0.07408 0.23009 0.07408 0.2463 C 0.07408 0.26389 0.07369 0.28148 0.07291 0.29884 C 0.07252 0.30695 0.07148 0.31505 0.07057 0.32315 C 0.07018 0.32639 0.07005 0.32986 0.06953 0.3331 C 0.06888 0.33611 0.06783 0.33843 0.06718 0.34121 C 0.06627 0.34514 0.06562 0.34931 0.06497 0.35347 C 0.06458 0.35533 0.06406 0.35741 0.0638 0.35949 C 0.06302 0.36528 0.06171 0.37477 0.06041 0.37963 C 0.05963 0.38241 0.05872 0.38496 0.05807 0.38773 C 0.05768 0.38959 0.05755 0.3919 0.0569 0.39375 C 0.05429 0.40209 0.05338 0.40602 0.04895 0.40996 C 0.04869 0.41019 0.04817 0.40996 0.04778 0.40996 L 0.05807 0.40579 L -0.00443 0.00394 L 4.79167E-6 -1.85185E-6 Z " pathEditMode="relative" rAng="0" ptsTypes="AAAAAAAAAAAAAAAAAAAAAAAAAAAAAAAA">
                                      <p:cBhvr>
                                        <p:cTn id="6" dur="2000" fill="hold"/>
                                        <p:tgtEl>
                                          <p:spTgt spid="10"/>
                                        </p:tgtEl>
                                        <p:attrNameLst>
                                          <p:attrName>ppt_x</p:attrName>
                                          <p:attrName>ppt_y</p:attrName>
                                        </p:attrNameLst>
                                      </p:cBhvr>
                                      <p:rCtr x="3477" y="20486"/>
                                    </p:animMotion>
                                  </p:childTnLst>
                                </p:cTn>
                              </p:par>
                              <p:par>
                                <p:cTn id="7" presetID="2" presetClass="entr" presetSubtype="4" fill="hold" nodeType="withEffect">
                                  <p:stCondLst>
                                    <p:cond delay="0"/>
                                  </p:stCondLst>
                                  <p:childTnLst>
                                    <p:set>
                                      <p:cBhvr>
                                        <p:cTn id="8" dur="1" fill="hold">
                                          <p:stCondLst>
                                            <p:cond delay="0"/>
                                          </p:stCondLst>
                                        </p:cTn>
                                        <p:tgtEl>
                                          <p:spTgt spid="16"/>
                                        </p:tgtEl>
                                        <p:attrNameLst>
                                          <p:attrName>style.visibility</p:attrName>
                                        </p:attrNameLst>
                                      </p:cBhvr>
                                      <p:to>
                                        <p:strVal val="visible"/>
                                      </p:to>
                                    </p:set>
                                    <p:anim calcmode="lin" valueType="num">
                                      <p:cBhvr additive="base">
                                        <p:cTn id="9" dur="500" fill="hold"/>
                                        <p:tgtEl>
                                          <p:spTgt spid="16"/>
                                        </p:tgtEl>
                                        <p:attrNameLst>
                                          <p:attrName>ppt_x</p:attrName>
                                        </p:attrNameLst>
                                      </p:cBhvr>
                                      <p:tavLst>
                                        <p:tav tm="0">
                                          <p:val>
                                            <p:strVal val="#ppt_x"/>
                                          </p:val>
                                        </p:tav>
                                        <p:tav tm="100000">
                                          <p:val>
                                            <p:strVal val="#ppt_x"/>
                                          </p:val>
                                        </p:tav>
                                      </p:tavLst>
                                    </p:anim>
                                    <p:anim calcmode="lin" valueType="num">
                                      <p:cBhvr additive="base">
                                        <p:cTn id="10" dur="500" fill="hold"/>
                                        <p:tgtEl>
                                          <p:spTgt spid="16"/>
                                        </p:tgtEl>
                                        <p:attrNameLst>
                                          <p:attrName>ppt_y</p:attrName>
                                        </p:attrNameLst>
                                      </p:cBhvr>
                                      <p:tavLst>
                                        <p:tav tm="0">
                                          <p:val>
                                            <p:strVal val="1+#ppt_h/2"/>
                                          </p:val>
                                        </p:tav>
                                        <p:tav tm="100000">
                                          <p:val>
                                            <p:strVal val="#ppt_y"/>
                                          </p:val>
                                        </p:tav>
                                      </p:tavLst>
                                    </p:anim>
                                  </p:childTnLst>
                                </p:cTn>
                              </p:par>
                              <p:par>
                                <p:cTn id="11" presetID="2" presetClass="entr" presetSubtype="4"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cBhvr additive="base">
                                        <p:cTn id="13" dur="500" fill="hold"/>
                                        <p:tgtEl>
                                          <p:spTgt spid="24"/>
                                        </p:tgtEl>
                                        <p:attrNameLst>
                                          <p:attrName>ppt_x</p:attrName>
                                        </p:attrNameLst>
                                      </p:cBhvr>
                                      <p:tavLst>
                                        <p:tav tm="0">
                                          <p:val>
                                            <p:strVal val="#ppt_x"/>
                                          </p:val>
                                        </p:tav>
                                        <p:tav tm="100000">
                                          <p:val>
                                            <p:strVal val="#ppt_x"/>
                                          </p:val>
                                        </p:tav>
                                      </p:tavLst>
                                    </p:anim>
                                    <p:anim calcmode="lin" valueType="num">
                                      <p:cBhvr additive="base">
                                        <p:cTn id="14" dur="500" fill="hold"/>
                                        <p:tgtEl>
                                          <p:spTgt spid="24"/>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additive="base">
                                        <p:cTn id="17" dur="500" fill="hold"/>
                                        <p:tgtEl>
                                          <p:spTgt spid="23"/>
                                        </p:tgtEl>
                                        <p:attrNameLst>
                                          <p:attrName>ppt_x</p:attrName>
                                        </p:attrNameLst>
                                      </p:cBhvr>
                                      <p:tavLst>
                                        <p:tav tm="0">
                                          <p:val>
                                            <p:strVal val="#ppt_x"/>
                                          </p:val>
                                        </p:tav>
                                        <p:tav tm="100000">
                                          <p:val>
                                            <p:strVal val="#ppt_x"/>
                                          </p:val>
                                        </p:tav>
                                      </p:tavLst>
                                    </p:anim>
                                    <p:anim calcmode="lin" valueType="num">
                                      <p:cBhvr additive="base">
                                        <p:cTn id="18" dur="500" fill="hold"/>
                                        <p:tgtEl>
                                          <p:spTgt spid="23"/>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ppt_x"/>
                                          </p:val>
                                        </p:tav>
                                        <p:tav tm="100000">
                                          <p:val>
                                            <p:strVal val="#ppt_x"/>
                                          </p:val>
                                        </p:tav>
                                      </p:tavLst>
                                    </p:anim>
                                    <p:anim calcmode="lin" valueType="num">
                                      <p:cBhvr additive="base">
                                        <p:cTn id="22" dur="500" fill="hold"/>
                                        <p:tgtEl>
                                          <p:spTgt spid="17"/>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additive="base">
                                        <p:cTn id="25" dur="500" fill="hold"/>
                                        <p:tgtEl>
                                          <p:spTgt spid="26"/>
                                        </p:tgtEl>
                                        <p:attrNameLst>
                                          <p:attrName>ppt_x</p:attrName>
                                        </p:attrNameLst>
                                      </p:cBhvr>
                                      <p:tavLst>
                                        <p:tav tm="0">
                                          <p:val>
                                            <p:strVal val="#ppt_x"/>
                                          </p:val>
                                        </p:tav>
                                        <p:tav tm="100000">
                                          <p:val>
                                            <p:strVal val="#ppt_x"/>
                                          </p:val>
                                        </p:tav>
                                      </p:tavLst>
                                    </p:anim>
                                    <p:anim calcmode="lin" valueType="num">
                                      <p:cBhvr additive="base">
                                        <p:cTn id="26" dur="500" fill="hold"/>
                                        <p:tgtEl>
                                          <p:spTgt spid="26"/>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additive="base">
                                        <p:cTn id="29" dur="500" fill="hold"/>
                                        <p:tgtEl>
                                          <p:spTgt spid="25"/>
                                        </p:tgtEl>
                                        <p:attrNameLst>
                                          <p:attrName>ppt_x</p:attrName>
                                        </p:attrNameLst>
                                      </p:cBhvr>
                                      <p:tavLst>
                                        <p:tav tm="0">
                                          <p:val>
                                            <p:strVal val="#ppt_x"/>
                                          </p:val>
                                        </p:tav>
                                        <p:tav tm="100000">
                                          <p:val>
                                            <p:strVal val="#ppt_x"/>
                                          </p:val>
                                        </p:tav>
                                      </p:tavLst>
                                    </p:anim>
                                    <p:anim calcmode="lin" valueType="num">
                                      <p:cBhvr additive="base">
                                        <p:cTn id="30" dur="500" fill="hold"/>
                                        <p:tgtEl>
                                          <p:spTgt spid="25"/>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additive="base">
                                        <p:cTn id="33" dur="500" fill="hold"/>
                                        <p:tgtEl>
                                          <p:spTgt spid="19"/>
                                        </p:tgtEl>
                                        <p:attrNameLst>
                                          <p:attrName>ppt_x</p:attrName>
                                        </p:attrNameLst>
                                      </p:cBhvr>
                                      <p:tavLst>
                                        <p:tav tm="0">
                                          <p:val>
                                            <p:strVal val="#ppt_x"/>
                                          </p:val>
                                        </p:tav>
                                        <p:tav tm="100000">
                                          <p:val>
                                            <p:strVal val="#ppt_x"/>
                                          </p:val>
                                        </p:tav>
                                      </p:tavLst>
                                    </p:anim>
                                    <p:anim calcmode="lin" valueType="num">
                                      <p:cBhvr additive="base">
                                        <p:cTn id="34" dur="500" fill="hold"/>
                                        <p:tgtEl>
                                          <p:spTgt spid="19"/>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 calcmode="lin" valueType="num">
                                      <p:cBhvr additive="base">
                                        <p:cTn id="37" dur="500" fill="hold"/>
                                        <p:tgtEl>
                                          <p:spTgt spid="27"/>
                                        </p:tgtEl>
                                        <p:attrNameLst>
                                          <p:attrName>ppt_x</p:attrName>
                                        </p:attrNameLst>
                                      </p:cBhvr>
                                      <p:tavLst>
                                        <p:tav tm="0">
                                          <p:val>
                                            <p:strVal val="#ppt_x"/>
                                          </p:val>
                                        </p:tav>
                                        <p:tav tm="100000">
                                          <p:val>
                                            <p:strVal val="#ppt_x"/>
                                          </p:val>
                                        </p:tav>
                                      </p:tavLst>
                                    </p:anim>
                                    <p:anim calcmode="lin" valueType="num">
                                      <p:cBhvr additive="base">
                                        <p:cTn id="38" dur="500" fill="hold"/>
                                        <p:tgtEl>
                                          <p:spTgt spid="2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2"/>
                                        </p:tgtEl>
                                        <p:attrNameLst>
                                          <p:attrName>style.visibility</p:attrName>
                                        </p:attrNameLst>
                                      </p:cBhvr>
                                      <p:to>
                                        <p:strVal val="visible"/>
                                      </p:to>
                                    </p:set>
                                    <p:anim calcmode="lin" valueType="num">
                                      <p:cBhvr additive="base">
                                        <p:cTn id="41" dur="500" fill="hold"/>
                                        <p:tgtEl>
                                          <p:spTgt spid="32"/>
                                        </p:tgtEl>
                                        <p:attrNameLst>
                                          <p:attrName>ppt_x</p:attrName>
                                        </p:attrNameLst>
                                      </p:cBhvr>
                                      <p:tavLst>
                                        <p:tav tm="0">
                                          <p:val>
                                            <p:strVal val="#ppt_x"/>
                                          </p:val>
                                        </p:tav>
                                        <p:tav tm="100000">
                                          <p:val>
                                            <p:strVal val="#ppt_x"/>
                                          </p:val>
                                        </p:tav>
                                      </p:tavLst>
                                    </p:anim>
                                    <p:anim calcmode="lin" valueType="num">
                                      <p:cBhvr additive="base">
                                        <p:cTn id="42" dur="500" fill="hold"/>
                                        <p:tgtEl>
                                          <p:spTgt spid="32"/>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additive="base">
                                        <p:cTn id="45" dur="500" fill="hold"/>
                                        <p:tgtEl>
                                          <p:spTgt spid="33"/>
                                        </p:tgtEl>
                                        <p:attrNameLst>
                                          <p:attrName>ppt_x</p:attrName>
                                        </p:attrNameLst>
                                      </p:cBhvr>
                                      <p:tavLst>
                                        <p:tav tm="0">
                                          <p:val>
                                            <p:strVal val="#ppt_x"/>
                                          </p:val>
                                        </p:tav>
                                        <p:tav tm="100000">
                                          <p:val>
                                            <p:strVal val="#ppt_x"/>
                                          </p:val>
                                        </p:tav>
                                      </p:tavLst>
                                    </p:anim>
                                    <p:anim calcmode="lin" valueType="num">
                                      <p:cBhvr additive="base">
                                        <p:cTn id="46" dur="500" fill="hold"/>
                                        <p:tgtEl>
                                          <p:spTgt spid="33"/>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ppt_x"/>
                                          </p:val>
                                        </p:tav>
                                        <p:tav tm="100000">
                                          <p:val>
                                            <p:strVal val="#ppt_x"/>
                                          </p:val>
                                        </p:tav>
                                      </p:tavLst>
                                    </p:anim>
                                    <p:anim calcmode="lin" valueType="num">
                                      <p:cBhvr additive="base">
                                        <p:cTn id="50" dur="500" fill="hold"/>
                                        <p:tgtEl>
                                          <p:spTgt spid="2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28"/>
                                        </p:tgtEl>
                                        <p:attrNameLst>
                                          <p:attrName>style.visibility</p:attrName>
                                        </p:attrNameLst>
                                      </p:cBhvr>
                                      <p:to>
                                        <p:strVal val="visible"/>
                                      </p:to>
                                    </p:set>
                                    <p:anim calcmode="lin" valueType="num">
                                      <p:cBhvr additive="base">
                                        <p:cTn id="53" dur="500" fill="hold"/>
                                        <p:tgtEl>
                                          <p:spTgt spid="28"/>
                                        </p:tgtEl>
                                        <p:attrNameLst>
                                          <p:attrName>ppt_x</p:attrName>
                                        </p:attrNameLst>
                                      </p:cBhvr>
                                      <p:tavLst>
                                        <p:tav tm="0">
                                          <p:val>
                                            <p:strVal val="#ppt_x"/>
                                          </p:val>
                                        </p:tav>
                                        <p:tav tm="100000">
                                          <p:val>
                                            <p:strVal val="#ppt_x"/>
                                          </p:val>
                                        </p:tav>
                                      </p:tavLst>
                                    </p:anim>
                                    <p:anim calcmode="lin" valueType="num">
                                      <p:cBhvr additive="base">
                                        <p:cTn id="54" dur="500" fill="hold"/>
                                        <p:tgtEl>
                                          <p:spTgt spid="28"/>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ppt_x"/>
                                          </p:val>
                                        </p:tav>
                                        <p:tav tm="100000">
                                          <p:val>
                                            <p:strVal val="#ppt_x"/>
                                          </p:val>
                                        </p:tav>
                                      </p:tavLst>
                                    </p:anim>
                                    <p:anim calcmode="lin" valueType="num">
                                      <p:cBhvr additive="base">
                                        <p:cTn id="58" dur="500" fill="hold"/>
                                        <p:tgtEl>
                                          <p:spTgt spid="21"/>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30"/>
                                        </p:tgtEl>
                                        <p:attrNameLst>
                                          <p:attrName>style.visibility</p:attrName>
                                        </p:attrNameLst>
                                      </p:cBhvr>
                                      <p:to>
                                        <p:strVal val="visible"/>
                                      </p:to>
                                    </p:set>
                                    <p:anim calcmode="lin" valueType="num">
                                      <p:cBhvr additive="base">
                                        <p:cTn id="69" dur="500" fill="hold"/>
                                        <p:tgtEl>
                                          <p:spTgt spid="30"/>
                                        </p:tgtEl>
                                        <p:attrNameLst>
                                          <p:attrName>ppt_x</p:attrName>
                                        </p:attrNameLst>
                                      </p:cBhvr>
                                      <p:tavLst>
                                        <p:tav tm="0">
                                          <p:val>
                                            <p:strVal val="#ppt_x"/>
                                          </p:val>
                                        </p:tav>
                                        <p:tav tm="100000">
                                          <p:val>
                                            <p:strVal val="#ppt_x"/>
                                          </p:val>
                                        </p:tav>
                                      </p:tavLst>
                                    </p:anim>
                                    <p:anim calcmode="lin" valueType="num">
                                      <p:cBhvr additive="base">
                                        <p:cTn id="70"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additive="base">
                                        <p:cTn id="75" dur="500" fill="hold"/>
                                        <p:tgtEl>
                                          <p:spTgt spid="35"/>
                                        </p:tgtEl>
                                        <p:attrNameLst>
                                          <p:attrName>ppt_x</p:attrName>
                                        </p:attrNameLst>
                                      </p:cBhvr>
                                      <p:tavLst>
                                        <p:tav tm="0">
                                          <p:val>
                                            <p:strVal val="#ppt_x"/>
                                          </p:val>
                                        </p:tav>
                                        <p:tav tm="100000">
                                          <p:val>
                                            <p:strVal val="#ppt_x"/>
                                          </p:val>
                                        </p:tav>
                                      </p:tavLst>
                                    </p:anim>
                                    <p:anim calcmode="lin" valueType="num">
                                      <p:cBhvr additive="base">
                                        <p:cTn id="76"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grpId="0" nodeType="click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additive="base">
                                        <p:cTn id="81" dur="500" fill="hold"/>
                                        <p:tgtEl>
                                          <p:spTgt spid="34"/>
                                        </p:tgtEl>
                                        <p:attrNameLst>
                                          <p:attrName>ppt_x</p:attrName>
                                        </p:attrNameLst>
                                      </p:cBhvr>
                                      <p:tavLst>
                                        <p:tav tm="0">
                                          <p:val>
                                            <p:strVal val="#ppt_x"/>
                                          </p:val>
                                        </p:tav>
                                        <p:tav tm="100000">
                                          <p:val>
                                            <p:strVal val="#ppt_x"/>
                                          </p:val>
                                        </p:tav>
                                      </p:tavLst>
                                    </p:anim>
                                    <p:anim calcmode="lin" valueType="num">
                                      <p:cBhvr additive="base">
                                        <p:cTn id="82"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grpId="0" nodeType="click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500" fill="hold"/>
                                        <p:tgtEl>
                                          <p:spTgt spid="31"/>
                                        </p:tgtEl>
                                        <p:attrNameLst>
                                          <p:attrName>ppt_x</p:attrName>
                                        </p:attrNameLst>
                                      </p:cBhvr>
                                      <p:tavLst>
                                        <p:tav tm="0">
                                          <p:val>
                                            <p:strVal val="#ppt_x"/>
                                          </p:val>
                                        </p:tav>
                                        <p:tav tm="100000">
                                          <p:val>
                                            <p:strVal val="#ppt_x"/>
                                          </p:val>
                                        </p:tav>
                                      </p:tavLst>
                                    </p:anim>
                                    <p:anim calcmode="lin" valueType="num">
                                      <p:cBhvr additive="base">
                                        <p:cTn id="8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3" grpId="0"/>
      <p:bldP spid="24" grpId="0"/>
      <p:bldP spid="25" grpId="0"/>
      <p:bldP spid="26" grpId="0"/>
      <p:bldP spid="27" grpId="0"/>
      <p:bldP spid="28" grpId="0"/>
      <p:bldP spid="29" grpId="0"/>
      <p:bldP spid="30" grpId="0"/>
      <p:bldP spid="33" grpId="0"/>
      <p:bldP spid="34" grpId="0"/>
      <p:bldP spid="35" grpId="0"/>
      <p:bldP spid="3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p:cNvSpPr txBox="1"/>
          <p:nvPr/>
        </p:nvSpPr>
        <p:spPr>
          <a:xfrm>
            <a:off x="502960" y="1560776"/>
            <a:ext cx="3154641" cy="954107"/>
          </a:xfrm>
          <a:prstGeom prst="rect">
            <a:avLst/>
          </a:prstGeom>
          <a:noFill/>
        </p:spPr>
        <p:txBody>
          <a:bodyPr wrap="square" rtlCol="0">
            <a:spAutoFit/>
          </a:bodyPr>
          <a:lstStyle/>
          <a:p>
            <a:pPr algn="ctr"/>
            <a:r>
              <a:rPr lang="tr-TR" sz="4000" b="1" dirty="0">
                <a:solidFill>
                  <a:schemeClr val="tx2">
                    <a:lumMod val="50000"/>
                  </a:schemeClr>
                </a:solidFill>
                <a:latin typeface="Roboto Bk" pitchFamily="2" charset="0"/>
                <a:ea typeface="Roboto Bk" pitchFamily="2" charset="0"/>
              </a:rPr>
              <a:t>TYT</a:t>
            </a:r>
          </a:p>
          <a:p>
            <a:pPr algn="ctr"/>
            <a:r>
              <a:rPr lang="tr-TR" sz="1600" dirty="0">
                <a:solidFill>
                  <a:schemeClr val="accent2">
                    <a:lumMod val="75000"/>
                  </a:schemeClr>
                </a:solidFill>
                <a:latin typeface="Roboto Bk" pitchFamily="2" charset="0"/>
                <a:ea typeface="Roboto Bk" pitchFamily="2" charset="0"/>
              </a:rPr>
              <a:t>Temel Yeterlilik Testi</a:t>
            </a:r>
            <a:endParaRPr lang="en-US" sz="1600" dirty="0">
              <a:solidFill>
                <a:schemeClr val="accent2">
                  <a:lumMod val="75000"/>
                </a:schemeClr>
              </a:solidFill>
              <a:latin typeface="Roboto Bk" pitchFamily="2" charset="0"/>
              <a:ea typeface="Roboto Bk" pitchFamily="2" charset="0"/>
            </a:endParaRPr>
          </a:p>
        </p:txBody>
      </p:sp>
      <p:sp>
        <p:nvSpPr>
          <p:cNvPr id="23" name="TextBox 21"/>
          <p:cNvSpPr txBox="1"/>
          <p:nvPr/>
        </p:nvSpPr>
        <p:spPr>
          <a:xfrm>
            <a:off x="785061" y="3227200"/>
            <a:ext cx="2590436" cy="954107"/>
          </a:xfrm>
          <a:prstGeom prst="rect">
            <a:avLst/>
          </a:prstGeom>
          <a:noFill/>
        </p:spPr>
        <p:txBody>
          <a:bodyPr wrap="square" rtlCol="0">
            <a:spAutoFit/>
          </a:bodyPr>
          <a:lstStyle/>
          <a:p>
            <a:pPr algn="ctr"/>
            <a:r>
              <a:rPr lang="tr-TR" sz="4000" b="1" dirty="0">
                <a:solidFill>
                  <a:schemeClr val="tx2">
                    <a:lumMod val="50000"/>
                  </a:schemeClr>
                </a:solidFill>
                <a:latin typeface="Roboto Bk" pitchFamily="2" charset="0"/>
                <a:ea typeface="Roboto Bk" pitchFamily="2" charset="0"/>
              </a:rPr>
              <a:t>AYT</a:t>
            </a:r>
          </a:p>
          <a:p>
            <a:pPr algn="ctr"/>
            <a:r>
              <a:rPr lang="tr-TR" sz="1600" dirty="0">
                <a:solidFill>
                  <a:schemeClr val="accent3">
                    <a:lumMod val="75000"/>
                  </a:schemeClr>
                </a:solidFill>
                <a:latin typeface="Roboto Bk" pitchFamily="2" charset="0"/>
                <a:ea typeface="Roboto Bk" pitchFamily="2" charset="0"/>
              </a:rPr>
              <a:t>Alan Yeterlilik Testi</a:t>
            </a:r>
            <a:endParaRPr lang="en-US" sz="1600" dirty="0">
              <a:solidFill>
                <a:schemeClr val="accent3">
                  <a:lumMod val="75000"/>
                </a:schemeClr>
              </a:solidFill>
              <a:latin typeface="Roboto Bk" pitchFamily="2" charset="0"/>
              <a:ea typeface="Roboto Bk" pitchFamily="2" charset="0"/>
            </a:endParaRPr>
          </a:p>
        </p:txBody>
      </p:sp>
      <p:sp>
        <p:nvSpPr>
          <p:cNvPr id="31" name="TextBox 21"/>
          <p:cNvSpPr txBox="1"/>
          <p:nvPr/>
        </p:nvSpPr>
        <p:spPr>
          <a:xfrm>
            <a:off x="785059" y="4851274"/>
            <a:ext cx="2590436" cy="1138773"/>
          </a:xfrm>
          <a:prstGeom prst="rect">
            <a:avLst/>
          </a:prstGeom>
          <a:noFill/>
        </p:spPr>
        <p:txBody>
          <a:bodyPr wrap="square" rtlCol="0">
            <a:spAutoFit/>
          </a:bodyPr>
          <a:lstStyle/>
          <a:p>
            <a:pPr algn="ctr"/>
            <a:r>
              <a:rPr lang="tr-TR" sz="4400" b="1" dirty="0">
                <a:solidFill>
                  <a:schemeClr val="tx2">
                    <a:lumMod val="50000"/>
                  </a:schemeClr>
                </a:solidFill>
                <a:latin typeface="Roboto Bk" pitchFamily="2" charset="0"/>
                <a:ea typeface="Roboto Bk" pitchFamily="2" charset="0"/>
              </a:rPr>
              <a:t>Dil</a:t>
            </a:r>
          </a:p>
          <a:p>
            <a:pPr algn="ctr"/>
            <a:r>
              <a:rPr lang="tr-TR" sz="2400" dirty="0">
                <a:solidFill>
                  <a:srgbClr val="0070C0"/>
                </a:solidFill>
                <a:latin typeface="Roboto Bk" pitchFamily="2" charset="0"/>
                <a:ea typeface="Roboto Bk" pitchFamily="2" charset="0"/>
              </a:rPr>
              <a:t>Dil Testi</a:t>
            </a:r>
            <a:endParaRPr lang="en-US" sz="2400" dirty="0">
              <a:solidFill>
                <a:srgbClr val="0070C0"/>
              </a:solidFill>
              <a:latin typeface="Roboto Bk" pitchFamily="2" charset="0"/>
              <a:ea typeface="Roboto Bk" pitchFamily="2" charset="0"/>
            </a:endParaRPr>
          </a:p>
        </p:txBody>
      </p:sp>
      <p:sp>
        <p:nvSpPr>
          <p:cNvPr id="32" name="31 Dikdörtgen"/>
          <p:cNvSpPr/>
          <p:nvPr/>
        </p:nvSpPr>
        <p:spPr>
          <a:xfrm>
            <a:off x="0" y="0"/>
            <a:ext cx="12192000" cy="99203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tr-TR"/>
          </a:p>
        </p:txBody>
      </p:sp>
      <p:sp>
        <p:nvSpPr>
          <p:cNvPr id="33" name="TextBox 4"/>
          <p:cNvSpPr txBox="1"/>
          <p:nvPr/>
        </p:nvSpPr>
        <p:spPr>
          <a:xfrm>
            <a:off x="-304060" y="46221"/>
            <a:ext cx="12192000" cy="1077218"/>
          </a:xfrm>
          <a:prstGeom prst="rect">
            <a:avLst/>
          </a:prstGeom>
          <a:noFill/>
        </p:spPr>
        <p:txBody>
          <a:bodyPr wrap="square" rtlCol="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tr-TR" sz="4000" dirty="0">
                <a:ln w="0"/>
                <a:solidFill>
                  <a:srgbClr val="FF0000"/>
                </a:solidFill>
                <a:effectLst>
                  <a:outerShdw blurRad="38100" dist="25400" dir="5400000" algn="ctr" rotWithShape="0">
                    <a:srgbClr val="6E747A">
                      <a:alpha val="43000"/>
                    </a:srgbClr>
                  </a:outerShdw>
                </a:effectLst>
                <a:ea typeface="Roboto Bk" pitchFamily="2" charset="0"/>
              </a:rPr>
              <a:t>SINAV TAKVİMİ</a:t>
            </a:r>
          </a:p>
          <a:p>
            <a:pPr algn="ctr"/>
            <a:endParaRPr lang="en-US" sz="2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a typeface="Roboto Bk" pitchFamily="2" charset="0"/>
            </a:endParaRPr>
          </a:p>
        </p:txBody>
      </p:sp>
      <p:sp>
        <p:nvSpPr>
          <p:cNvPr id="34" name="Rectangle 5"/>
          <p:cNvSpPr/>
          <p:nvPr/>
        </p:nvSpPr>
        <p:spPr>
          <a:xfrm>
            <a:off x="324618" y="576413"/>
            <a:ext cx="10944665" cy="461665"/>
          </a:xfrm>
          <a:prstGeom prst="rect">
            <a:avLst/>
          </a:prstGeom>
        </p:spPr>
        <p:txBody>
          <a:bodyPr wrap="square">
            <a:spAutoFit/>
          </a:bodyPr>
          <a:lstStyle/>
          <a:p>
            <a:pPr algn="ctr"/>
            <a:r>
              <a:rPr lang="tr-TR"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2023</a:t>
            </a:r>
            <a:endPar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3" name="12 Slayt Numarası Yer Tutucusu"/>
          <p:cNvSpPr>
            <a:spLocks noGrp="1"/>
          </p:cNvSpPr>
          <p:nvPr>
            <p:ph type="sldNum" sz="quarter" idx="12"/>
          </p:nvPr>
        </p:nvSpPr>
        <p:spPr/>
        <p:txBody>
          <a:bodyPr/>
          <a:lstStyle/>
          <a:p>
            <a:fld id="{2F0443AE-4F20-4B40-B91B-135E9B6A23DD}" type="slidenum">
              <a:rPr lang="en-US" smtClean="0"/>
              <a:pPr/>
              <a:t>3</a:t>
            </a:fld>
            <a:endParaRPr lang="en-US"/>
          </a:p>
        </p:txBody>
      </p:sp>
      <p:sp>
        <p:nvSpPr>
          <p:cNvPr id="2" name="Ok: Sağ 1">
            <a:extLst>
              <a:ext uri="{FF2B5EF4-FFF2-40B4-BE49-F238E27FC236}">
                <a16:creationId xmlns:a16="http://schemas.microsoft.com/office/drawing/2014/main" id="{5126B77D-3D46-4683-96AC-5CCE6FE34659}"/>
              </a:ext>
            </a:extLst>
          </p:cNvPr>
          <p:cNvSpPr/>
          <p:nvPr/>
        </p:nvSpPr>
        <p:spPr>
          <a:xfrm>
            <a:off x="5386977" y="1544623"/>
            <a:ext cx="1119673" cy="61555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5" name="Ok: Sağ 14">
            <a:extLst>
              <a:ext uri="{FF2B5EF4-FFF2-40B4-BE49-F238E27FC236}">
                <a16:creationId xmlns:a16="http://schemas.microsoft.com/office/drawing/2014/main" id="{3BADFBAE-7126-434B-B46D-3B131FDAF285}"/>
              </a:ext>
            </a:extLst>
          </p:cNvPr>
          <p:cNvSpPr/>
          <p:nvPr/>
        </p:nvSpPr>
        <p:spPr>
          <a:xfrm>
            <a:off x="5393677" y="3198156"/>
            <a:ext cx="1119673" cy="61555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6" name="Ok: Sağ 15">
            <a:extLst>
              <a:ext uri="{FF2B5EF4-FFF2-40B4-BE49-F238E27FC236}">
                <a16:creationId xmlns:a16="http://schemas.microsoft.com/office/drawing/2014/main" id="{FEFC8B3A-76F2-47EE-AFFE-C747C4C938A0}"/>
              </a:ext>
            </a:extLst>
          </p:cNvPr>
          <p:cNvSpPr/>
          <p:nvPr/>
        </p:nvSpPr>
        <p:spPr>
          <a:xfrm>
            <a:off x="5438560" y="5103357"/>
            <a:ext cx="1119673" cy="61555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Metin kutusu 2">
            <a:extLst>
              <a:ext uri="{FF2B5EF4-FFF2-40B4-BE49-F238E27FC236}">
                <a16:creationId xmlns:a16="http://schemas.microsoft.com/office/drawing/2014/main" id="{0DD29760-76AD-4922-ADD4-C2596A4F3B5A}"/>
              </a:ext>
            </a:extLst>
          </p:cNvPr>
          <p:cNvSpPr txBox="1"/>
          <p:nvPr/>
        </p:nvSpPr>
        <p:spPr>
          <a:xfrm>
            <a:off x="10009459" y="1550114"/>
            <a:ext cx="2182541" cy="584775"/>
          </a:xfrm>
          <a:prstGeom prst="rect">
            <a:avLst/>
          </a:prstGeom>
          <a:noFill/>
        </p:spPr>
        <p:txBody>
          <a:bodyPr wrap="square" rtlCol="0">
            <a:spAutoFit/>
          </a:bodyPr>
          <a:lstStyle/>
          <a:p>
            <a:r>
              <a:rPr lang="tr-TR" sz="3200" b="1" dirty="0"/>
              <a:t>10.15</a:t>
            </a:r>
          </a:p>
        </p:txBody>
      </p:sp>
      <p:pic>
        <p:nvPicPr>
          <p:cNvPr id="5" name="Resim 4">
            <a:extLst>
              <a:ext uri="{FF2B5EF4-FFF2-40B4-BE49-F238E27FC236}">
                <a16:creationId xmlns:a16="http://schemas.microsoft.com/office/drawing/2014/main" id="{0D258C5A-3EA5-4DA2-BF99-527A16C9E63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83651" y="1419819"/>
            <a:ext cx="1184895" cy="888671"/>
          </a:xfrm>
          <a:prstGeom prst="rect">
            <a:avLst/>
          </a:prstGeom>
        </p:spPr>
      </p:pic>
      <p:pic>
        <p:nvPicPr>
          <p:cNvPr id="20" name="Resim 19">
            <a:extLst>
              <a:ext uri="{FF2B5EF4-FFF2-40B4-BE49-F238E27FC236}">
                <a16:creationId xmlns:a16="http://schemas.microsoft.com/office/drawing/2014/main" id="{47EA6540-E636-499B-B843-0DA8B934B8E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97306" y="3227199"/>
            <a:ext cx="1184895" cy="888671"/>
          </a:xfrm>
          <a:prstGeom prst="rect">
            <a:avLst/>
          </a:prstGeom>
        </p:spPr>
      </p:pic>
      <p:pic>
        <p:nvPicPr>
          <p:cNvPr id="21" name="Resim 20">
            <a:extLst>
              <a:ext uri="{FF2B5EF4-FFF2-40B4-BE49-F238E27FC236}">
                <a16:creationId xmlns:a16="http://schemas.microsoft.com/office/drawing/2014/main" id="{FE950A8D-3018-4E31-8B3A-5E734B8EA66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24565" y="5034580"/>
            <a:ext cx="1184895" cy="888671"/>
          </a:xfrm>
          <a:prstGeom prst="rect">
            <a:avLst/>
          </a:prstGeom>
        </p:spPr>
      </p:pic>
      <p:sp>
        <p:nvSpPr>
          <p:cNvPr id="24" name="Metin kutusu 23">
            <a:extLst>
              <a:ext uri="{FF2B5EF4-FFF2-40B4-BE49-F238E27FC236}">
                <a16:creationId xmlns:a16="http://schemas.microsoft.com/office/drawing/2014/main" id="{61DFF9B2-B56B-41F9-8DD3-3052522D3CAA}"/>
              </a:ext>
            </a:extLst>
          </p:cNvPr>
          <p:cNvSpPr txBox="1"/>
          <p:nvPr/>
        </p:nvSpPr>
        <p:spPr>
          <a:xfrm>
            <a:off x="10009459" y="3369577"/>
            <a:ext cx="2182541" cy="584775"/>
          </a:xfrm>
          <a:prstGeom prst="rect">
            <a:avLst/>
          </a:prstGeom>
          <a:noFill/>
        </p:spPr>
        <p:txBody>
          <a:bodyPr wrap="square" rtlCol="0">
            <a:spAutoFit/>
          </a:bodyPr>
          <a:lstStyle/>
          <a:p>
            <a:r>
              <a:rPr lang="tr-TR" sz="3200" b="1" dirty="0"/>
              <a:t>10.15</a:t>
            </a:r>
          </a:p>
        </p:txBody>
      </p:sp>
      <p:sp>
        <p:nvSpPr>
          <p:cNvPr id="25" name="Metin kutusu 24">
            <a:extLst>
              <a:ext uri="{FF2B5EF4-FFF2-40B4-BE49-F238E27FC236}">
                <a16:creationId xmlns:a16="http://schemas.microsoft.com/office/drawing/2014/main" id="{ACF981F8-B2DC-4B54-9D73-455B62C83021}"/>
              </a:ext>
            </a:extLst>
          </p:cNvPr>
          <p:cNvSpPr txBox="1"/>
          <p:nvPr/>
        </p:nvSpPr>
        <p:spPr>
          <a:xfrm>
            <a:off x="10009459" y="5155488"/>
            <a:ext cx="2182541" cy="584775"/>
          </a:xfrm>
          <a:prstGeom prst="rect">
            <a:avLst/>
          </a:prstGeom>
          <a:noFill/>
        </p:spPr>
        <p:txBody>
          <a:bodyPr wrap="square" rtlCol="0">
            <a:spAutoFit/>
          </a:bodyPr>
          <a:lstStyle/>
          <a:p>
            <a:r>
              <a:rPr lang="tr-TR" sz="3200" b="1" dirty="0"/>
              <a:t>15.45</a:t>
            </a:r>
          </a:p>
        </p:txBody>
      </p:sp>
    </p:spTree>
    <p:extLst>
      <p:ext uri="{BB962C8B-B14F-4D97-AF65-F5344CB8AC3E}">
        <p14:creationId xmlns:p14="http://schemas.microsoft.com/office/powerpoint/2010/main" val="2477699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down)">
                                      <p:cBhvr>
                                        <p:cTn id="7" dur="580">
                                          <p:stCondLst>
                                            <p:cond delay="0"/>
                                          </p:stCondLst>
                                        </p:cTn>
                                        <p:tgtEl>
                                          <p:spTgt spid="22"/>
                                        </p:tgtEl>
                                      </p:cBhvr>
                                    </p:animEffect>
                                    <p:anim calcmode="lin" valueType="num">
                                      <p:cBhvr>
                                        <p:cTn id="8"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13" dur="26">
                                          <p:stCondLst>
                                            <p:cond delay="650"/>
                                          </p:stCondLst>
                                        </p:cTn>
                                        <p:tgtEl>
                                          <p:spTgt spid="22"/>
                                        </p:tgtEl>
                                      </p:cBhvr>
                                      <p:to x="100000" y="60000"/>
                                    </p:animScale>
                                    <p:animScale>
                                      <p:cBhvr>
                                        <p:cTn id="14" dur="166" decel="50000">
                                          <p:stCondLst>
                                            <p:cond delay="676"/>
                                          </p:stCondLst>
                                        </p:cTn>
                                        <p:tgtEl>
                                          <p:spTgt spid="22"/>
                                        </p:tgtEl>
                                      </p:cBhvr>
                                      <p:to x="100000" y="100000"/>
                                    </p:animScale>
                                    <p:animScale>
                                      <p:cBhvr>
                                        <p:cTn id="15" dur="26">
                                          <p:stCondLst>
                                            <p:cond delay="1312"/>
                                          </p:stCondLst>
                                        </p:cTn>
                                        <p:tgtEl>
                                          <p:spTgt spid="22"/>
                                        </p:tgtEl>
                                      </p:cBhvr>
                                      <p:to x="100000" y="80000"/>
                                    </p:animScale>
                                    <p:animScale>
                                      <p:cBhvr>
                                        <p:cTn id="16" dur="166" decel="50000">
                                          <p:stCondLst>
                                            <p:cond delay="1338"/>
                                          </p:stCondLst>
                                        </p:cTn>
                                        <p:tgtEl>
                                          <p:spTgt spid="22"/>
                                        </p:tgtEl>
                                      </p:cBhvr>
                                      <p:to x="100000" y="100000"/>
                                    </p:animScale>
                                    <p:animScale>
                                      <p:cBhvr>
                                        <p:cTn id="17" dur="26">
                                          <p:stCondLst>
                                            <p:cond delay="1642"/>
                                          </p:stCondLst>
                                        </p:cTn>
                                        <p:tgtEl>
                                          <p:spTgt spid="22"/>
                                        </p:tgtEl>
                                      </p:cBhvr>
                                      <p:to x="100000" y="90000"/>
                                    </p:animScale>
                                    <p:animScale>
                                      <p:cBhvr>
                                        <p:cTn id="18" dur="166" decel="50000">
                                          <p:stCondLst>
                                            <p:cond delay="1668"/>
                                          </p:stCondLst>
                                        </p:cTn>
                                        <p:tgtEl>
                                          <p:spTgt spid="22"/>
                                        </p:tgtEl>
                                      </p:cBhvr>
                                      <p:to x="100000" y="100000"/>
                                    </p:animScale>
                                    <p:animScale>
                                      <p:cBhvr>
                                        <p:cTn id="19" dur="26">
                                          <p:stCondLst>
                                            <p:cond delay="1808"/>
                                          </p:stCondLst>
                                        </p:cTn>
                                        <p:tgtEl>
                                          <p:spTgt spid="22"/>
                                        </p:tgtEl>
                                      </p:cBhvr>
                                      <p:to x="100000" y="95000"/>
                                    </p:animScale>
                                    <p:animScale>
                                      <p:cBhvr>
                                        <p:cTn id="20" dur="166" decel="50000">
                                          <p:stCondLst>
                                            <p:cond delay="1834"/>
                                          </p:stCondLst>
                                        </p:cTn>
                                        <p:tgtEl>
                                          <p:spTgt spid="2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wipe(down)">
                                      <p:cBhvr>
                                        <p:cTn id="25" dur="580">
                                          <p:stCondLst>
                                            <p:cond delay="0"/>
                                          </p:stCondLst>
                                        </p:cTn>
                                        <p:tgtEl>
                                          <p:spTgt spid="23"/>
                                        </p:tgtEl>
                                      </p:cBhvr>
                                    </p:animEffect>
                                    <p:anim calcmode="lin" valueType="num">
                                      <p:cBhvr>
                                        <p:cTn id="26" dur="1822"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23"/>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23"/>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23"/>
                                        </p:tgtEl>
                                        <p:attrNameLst>
                                          <p:attrName>ppt_y</p:attrName>
                                        </p:attrNameLst>
                                      </p:cBhvr>
                                      <p:tavLst>
                                        <p:tav tm="0" fmla="#ppt_y-sin(pi*$)/81">
                                          <p:val>
                                            <p:fltVal val="0"/>
                                          </p:val>
                                        </p:tav>
                                        <p:tav tm="100000">
                                          <p:val>
                                            <p:fltVal val="1"/>
                                          </p:val>
                                        </p:tav>
                                      </p:tavLst>
                                    </p:anim>
                                    <p:animScale>
                                      <p:cBhvr>
                                        <p:cTn id="31" dur="26">
                                          <p:stCondLst>
                                            <p:cond delay="650"/>
                                          </p:stCondLst>
                                        </p:cTn>
                                        <p:tgtEl>
                                          <p:spTgt spid="23"/>
                                        </p:tgtEl>
                                      </p:cBhvr>
                                      <p:to x="100000" y="60000"/>
                                    </p:animScale>
                                    <p:animScale>
                                      <p:cBhvr>
                                        <p:cTn id="32" dur="166" decel="50000">
                                          <p:stCondLst>
                                            <p:cond delay="676"/>
                                          </p:stCondLst>
                                        </p:cTn>
                                        <p:tgtEl>
                                          <p:spTgt spid="23"/>
                                        </p:tgtEl>
                                      </p:cBhvr>
                                      <p:to x="100000" y="100000"/>
                                    </p:animScale>
                                    <p:animScale>
                                      <p:cBhvr>
                                        <p:cTn id="33" dur="26">
                                          <p:stCondLst>
                                            <p:cond delay="1312"/>
                                          </p:stCondLst>
                                        </p:cTn>
                                        <p:tgtEl>
                                          <p:spTgt spid="23"/>
                                        </p:tgtEl>
                                      </p:cBhvr>
                                      <p:to x="100000" y="80000"/>
                                    </p:animScale>
                                    <p:animScale>
                                      <p:cBhvr>
                                        <p:cTn id="34" dur="166" decel="50000">
                                          <p:stCondLst>
                                            <p:cond delay="1338"/>
                                          </p:stCondLst>
                                        </p:cTn>
                                        <p:tgtEl>
                                          <p:spTgt spid="23"/>
                                        </p:tgtEl>
                                      </p:cBhvr>
                                      <p:to x="100000" y="100000"/>
                                    </p:animScale>
                                    <p:animScale>
                                      <p:cBhvr>
                                        <p:cTn id="35" dur="26">
                                          <p:stCondLst>
                                            <p:cond delay="1642"/>
                                          </p:stCondLst>
                                        </p:cTn>
                                        <p:tgtEl>
                                          <p:spTgt spid="23"/>
                                        </p:tgtEl>
                                      </p:cBhvr>
                                      <p:to x="100000" y="90000"/>
                                    </p:animScale>
                                    <p:animScale>
                                      <p:cBhvr>
                                        <p:cTn id="36" dur="166" decel="50000">
                                          <p:stCondLst>
                                            <p:cond delay="1668"/>
                                          </p:stCondLst>
                                        </p:cTn>
                                        <p:tgtEl>
                                          <p:spTgt spid="23"/>
                                        </p:tgtEl>
                                      </p:cBhvr>
                                      <p:to x="100000" y="100000"/>
                                    </p:animScale>
                                    <p:animScale>
                                      <p:cBhvr>
                                        <p:cTn id="37" dur="26">
                                          <p:stCondLst>
                                            <p:cond delay="1808"/>
                                          </p:stCondLst>
                                        </p:cTn>
                                        <p:tgtEl>
                                          <p:spTgt spid="23"/>
                                        </p:tgtEl>
                                      </p:cBhvr>
                                      <p:to x="100000" y="95000"/>
                                    </p:animScale>
                                    <p:animScale>
                                      <p:cBhvr>
                                        <p:cTn id="38" dur="166" decel="50000">
                                          <p:stCondLst>
                                            <p:cond delay="1834"/>
                                          </p:stCondLst>
                                        </p:cTn>
                                        <p:tgtEl>
                                          <p:spTgt spid="23"/>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31"/>
                                        </p:tgtEl>
                                        <p:attrNameLst>
                                          <p:attrName>style.visibility</p:attrName>
                                        </p:attrNameLst>
                                      </p:cBhvr>
                                      <p:to>
                                        <p:strVal val="visible"/>
                                      </p:to>
                                    </p:set>
                                    <p:animEffect transition="in" filter="wipe(down)">
                                      <p:cBhvr>
                                        <p:cTn id="43" dur="580">
                                          <p:stCondLst>
                                            <p:cond delay="0"/>
                                          </p:stCondLst>
                                        </p:cTn>
                                        <p:tgtEl>
                                          <p:spTgt spid="31"/>
                                        </p:tgtEl>
                                      </p:cBhvr>
                                    </p:animEffect>
                                    <p:anim calcmode="lin" valueType="num">
                                      <p:cBhvr>
                                        <p:cTn id="44" dur="1822" tmFilter="0,0; 0.14,0.36; 0.43,0.73; 0.71,0.91; 1.0,1.0">
                                          <p:stCondLst>
                                            <p:cond delay="0"/>
                                          </p:stCondLst>
                                        </p:cTn>
                                        <p:tgtEl>
                                          <p:spTgt spid="31"/>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31"/>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31"/>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31"/>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31"/>
                                        </p:tgtEl>
                                        <p:attrNameLst>
                                          <p:attrName>ppt_y</p:attrName>
                                        </p:attrNameLst>
                                      </p:cBhvr>
                                      <p:tavLst>
                                        <p:tav tm="0" fmla="#ppt_y-sin(pi*$)/81">
                                          <p:val>
                                            <p:fltVal val="0"/>
                                          </p:val>
                                        </p:tav>
                                        <p:tav tm="100000">
                                          <p:val>
                                            <p:fltVal val="1"/>
                                          </p:val>
                                        </p:tav>
                                      </p:tavLst>
                                    </p:anim>
                                    <p:animScale>
                                      <p:cBhvr>
                                        <p:cTn id="49" dur="26">
                                          <p:stCondLst>
                                            <p:cond delay="650"/>
                                          </p:stCondLst>
                                        </p:cTn>
                                        <p:tgtEl>
                                          <p:spTgt spid="31"/>
                                        </p:tgtEl>
                                      </p:cBhvr>
                                      <p:to x="100000" y="60000"/>
                                    </p:animScale>
                                    <p:animScale>
                                      <p:cBhvr>
                                        <p:cTn id="50" dur="166" decel="50000">
                                          <p:stCondLst>
                                            <p:cond delay="676"/>
                                          </p:stCondLst>
                                        </p:cTn>
                                        <p:tgtEl>
                                          <p:spTgt spid="31"/>
                                        </p:tgtEl>
                                      </p:cBhvr>
                                      <p:to x="100000" y="100000"/>
                                    </p:animScale>
                                    <p:animScale>
                                      <p:cBhvr>
                                        <p:cTn id="51" dur="26">
                                          <p:stCondLst>
                                            <p:cond delay="1312"/>
                                          </p:stCondLst>
                                        </p:cTn>
                                        <p:tgtEl>
                                          <p:spTgt spid="31"/>
                                        </p:tgtEl>
                                      </p:cBhvr>
                                      <p:to x="100000" y="80000"/>
                                    </p:animScale>
                                    <p:animScale>
                                      <p:cBhvr>
                                        <p:cTn id="52" dur="166" decel="50000">
                                          <p:stCondLst>
                                            <p:cond delay="1338"/>
                                          </p:stCondLst>
                                        </p:cTn>
                                        <p:tgtEl>
                                          <p:spTgt spid="31"/>
                                        </p:tgtEl>
                                      </p:cBhvr>
                                      <p:to x="100000" y="100000"/>
                                    </p:animScale>
                                    <p:animScale>
                                      <p:cBhvr>
                                        <p:cTn id="53" dur="26">
                                          <p:stCondLst>
                                            <p:cond delay="1642"/>
                                          </p:stCondLst>
                                        </p:cTn>
                                        <p:tgtEl>
                                          <p:spTgt spid="31"/>
                                        </p:tgtEl>
                                      </p:cBhvr>
                                      <p:to x="100000" y="90000"/>
                                    </p:animScale>
                                    <p:animScale>
                                      <p:cBhvr>
                                        <p:cTn id="54" dur="166" decel="50000">
                                          <p:stCondLst>
                                            <p:cond delay="1668"/>
                                          </p:stCondLst>
                                        </p:cTn>
                                        <p:tgtEl>
                                          <p:spTgt spid="31"/>
                                        </p:tgtEl>
                                      </p:cBhvr>
                                      <p:to x="100000" y="100000"/>
                                    </p:animScale>
                                    <p:animScale>
                                      <p:cBhvr>
                                        <p:cTn id="55" dur="26">
                                          <p:stCondLst>
                                            <p:cond delay="1808"/>
                                          </p:stCondLst>
                                        </p:cTn>
                                        <p:tgtEl>
                                          <p:spTgt spid="31"/>
                                        </p:tgtEl>
                                      </p:cBhvr>
                                      <p:to x="100000" y="95000"/>
                                    </p:animScale>
                                    <p:animScale>
                                      <p:cBhvr>
                                        <p:cTn id="56" dur="166" decel="50000">
                                          <p:stCondLst>
                                            <p:cond delay="1834"/>
                                          </p:stCondLst>
                                        </p:cTn>
                                        <p:tgtEl>
                                          <p:spTgt spid="3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31"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09600" y="443450"/>
            <a:ext cx="10972800" cy="1066130"/>
          </a:xfrm>
        </p:spPr>
        <p:txBody>
          <a:bodyPr/>
          <a:lstStyle/>
          <a:p>
            <a:r>
              <a:rPr lang="tr-TR" b="1" dirty="0">
                <a:solidFill>
                  <a:srgbClr val="C00000"/>
                </a:solidFill>
              </a:rPr>
              <a:t>ÖZEL YETENEKLE ÖĞRENCİ ALAN</a:t>
            </a:r>
          </a:p>
        </p:txBody>
      </p:sp>
      <p:sp>
        <p:nvSpPr>
          <p:cNvPr id="3" name="İçerik Yer Tutucusu 2"/>
          <p:cNvSpPr>
            <a:spLocks noGrp="1"/>
          </p:cNvSpPr>
          <p:nvPr>
            <p:ph idx="1"/>
          </p:nvPr>
        </p:nvSpPr>
        <p:spPr/>
        <p:txBody>
          <a:bodyPr>
            <a:normAutofit/>
          </a:bodyPr>
          <a:lstStyle/>
          <a:p>
            <a:r>
              <a:rPr lang="tr-TR" sz="2800" b="1" dirty="0">
                <a:solidFill>
                  <a:srgbClr val="002060"/>
                </a:solidFill>
              </a:rPr>
              <a:t>Beden Eğitimi ve Spor Öğretmenliği</a:t>
            </a:r>
          </a:p>
          <a:p>
            <a:r>
              <a:rPr lang="tr-TR" sz="2800" b="1" dirty="0">
                <a:solidFill>
                  <a:srgbClr val="002060"/>
                </a:solidFill>
              </a:rPr>
              <a:t>Engellilerde Beden Eğitimi Öğretmenliği </a:t>
            </a:r>
          </a:p>
          <a:p>
            <a:r>
              <a:rPr lang="tr-TR" sz="2800" b="1" dirty="0">
                <a:solidFill>
                  <a:srgbClr val="002060"/>
                </a:solidFill>
              </a:rPr>
              <a:t>Müzik Öğretmenliği</a:t>
            </a:r>
          </a:p>
          <a:p>
            <a:r>
              <a:rPr lang="tr-TR" sz="2800" b="1" dirty="0">
                <a:solidFill>
                  <a:srgbClr val="002060"/>
                </a:solidFill>
              </a:rPr>
              <a:t>Resim Öğretmenliği </a:t>
            </a:r>
          </a:p>
          <a:p>
            <a:pPr marL="0" indent="0">
              <a:buNone/>
            </a:pPr>
            <a:endParaRPr lang="tr-TR" sz="2800" b="1" dirty="0">
              <a:solidFill>
                <a:srgbClr val="002060"/>
              </a:solidFill>
            </a:endParaRPr>
          </a:p>
          <a:p>
            <a:pPr marL="0" indent="0">
              <a:buNone/>
            </a:pPr>
            <a:r>
              <a:rPr lang="tr-TR" sz="2800" b="1" dirty="0"/>
              <a:t>   Programlarını tercih edebilmek için  TYT’den ilk 800.000 başarı sırasında olmak gerekir. </a:t>
            </a:r>
          </a:p>
          <a:p>
            <a:pPr marL="0" indent="0">
              <a:buNone/>
            </a:pPr>
            <a:r>
              <a:rPr lang="tr-TR" sz="2800" b="1" dirty="0"/>
              <a:t>   Bu şartı sağlayan daha sonra özel yetenek sınavına katılabilir. </a:t>
            </a:r>
          </a:p>
          <a:p>
            <a:pPr marL="0" indent="0">
              <a:buNone/>
            </a:pPr>
            <a:endParaRPr lang="tr-TR" sz="2800" dirty="0"/>
          </a:p>
        </p:txBody>
      </p:sp>
    </p:spTree>
    <p:extLst>
      <p:ext uri="{BB962C8B-B14F-4D97-AF65-F5344CB8AC3E}">
        <p14:creationId xmlns:p14="http://schemas.microsoft.com/office/powerpoint/2010/main" val="20051679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Metin kutusu 9"/>
          <p:cNvSpPr txBox="1"/>
          <p:nvPr/>
        </p:nvSpPr>
        <p:spPr>
          <a:xfrm>
            <a:off x="96985" y="2992167"/>
            <a:ext cx="2252343" cy="830997"/>
          </a:xfrm>
          <a:prstGeom prst="rect">
            <a:avLst/>
          </a:prstGeom>
          <a:noFill/>
        </p:spPr>
        <p:txBody>
          <a:bodyPr wrap="square" rtlCol="0">
            <a:spAutoFit/>
          </a:bodyPr>
          <a:lstStyle/>
          <a:p>
            <a:pPr algn="ctr"/>
            <a:r>
              <a:rPr lang="tr-TR" sz="2400" dirty="0">
                <a:solidFill>
                  <a:srgbClr val="1B6D6B"/>
                </a:solidFill>
                <a:latin typeface="Arial Black" panose="020B0A04020102020204" pitchFamily="34" charset="0"/>
              </a:rPr>
              <a:t>0,5 NET KURALI</a:t>
            </a:r>
          </a:p>
        </p:txBody>
      </p:sp>
      <p:pic>
        <p:nvPicPr>
          <p:cNvPr id="4" name="Resim 3"/>
          <p:cNvPicPr>
            <a:picLocks noChangeAspect="1"/>
          </p:cNvPicPr>
          <p:nvPr/>
        </p:nvPicPr>
        <p:blipFill>
          <a:blip r:embed="rId2"/>
          <a:stretch>
            <a:fillRect/>
          </a:stretch>
        </p:blipFill>
        <p:spPr>
          <a:xfrm>
            <a:off x="2760476" y="432600"/>
            <a:ext cx="4064000" cy="6080741"/>
          </a:xfrm>
          <a:prstGeom prst="rect">
            <a:avLst/>
          </a:prstGeom>
        </p:spPr>
      </p:pic>
      <p:pic>
        <p:nvPicPr>
          <p:cNvPr id="31" name="Resim 30"/>
          <p:cNvPicPr>
            <a:picLocks noChangeAspect="1"/>
          </p:cNvPicPr>
          <p:nvPr/>
        </p:nvPicPr>
        <p:blipFill>
          <a:blip r:embed="rId2"/>
          <a:stretch>
            <a:fillRect/>
          </a:stretch>
        </p:blipFill>
        <p:spPr>
          <a:xfrm>
            <a:off x="7235627" y="445761"/>
            <a:ext cx="4064000" cy="6067581"/>
          </a:xfrm>
          <a:prstGeom prst="rect">
            <a:avLst/>
          </a:prstGeom>
        </p:spPr>
      </p:pic>
      <p:sp>
        <p:nvSpPr>
          <p:cNvPr id="36" name="Metin kutusu 35"/>
          <p:cNvSpPr txBox="1"/>
          <p:nvPr/>
        </p:nvSpPr>
        <p:spPr>
          <a:xfrm>
            <a:off x="3068966" y="1317109"/>
            <a:ext cx="3447025" cy="4031873"/>
          </a:xfrm>
          <a:prstGeom prst="rect">
            <a:avLst/>
          </a:prstGeom>
          <a:noFill/>
        </p:spPr>
        <p:txBody>
          <a:bodyPr wrap="square" rtlCol="0">
            <a:spAutoFit/>
          </a:bodyPr>
          <a:lstStyle/>
          <a:p>
            <a:pPr algn="ctr"/>
            <a:r>
              <a:rPr lang="tr-TR" sz="1600" b="1" dirty="0">
                <a:solidFill>
                  <a:srgbClr val="1B6D6B"/>
                </a:solidFill>
              </a:rPr>
              <a:t>TYT PUAN TÜRÜNDE ADAYLARIN PUANLARININ HESAPLANABİLMESİ İÇİN TÜRKÇE DERSİ VEYA MATEMATİK DERSİNİN HERHANGİ BİRİNDEN 0,5 NET(HAM PUAN) YAPMALARI GEREKMETEDİR.EĞER ADAYLAR 0,5 NET YAPMAZLARSA TYT PUANLARI HESAPLANMAYACAKTIR. TYT TESTİNDE 0,5 NET KURALINA TAKILAN ADAYLAR AYT KISMINDA FULL YAPMIŞ OLSALAR DAHİ AYT PUANLARI HESAPLANMAYACAKTIR. </a:t>
            </a:r>
          </a:p>
          <a:p>
            <a:pPr algn="ctr"/>
            <a:endParaRPr lang="tr-TR" sz="1600" b="1" dirty="0">
              <a:solidFill>
                <a:srgbClr val="1B6D6B"/>
              </a:solidFill>
            </a:endParaRPr>
          </a:p>
        </p:txBody>
      </p:sp>
      <p:sp>
        <p:nvSpPr>
          <p:cNvPr id="38" name="Metin kutusu 37"/>
          <p:cNvSpPr txBox="1"/>
          <p:nvPr/>
        </p:nvSpPr>
        <p:spPr>
          <a:xfrm>
            <a:off x="7540395" y="1317111"/>
            <a:ext cx="3454464" cy="3785652"/>
          </a:xfrm>
          <a:prstGeom prst="rect">
            <a:avLst/>
          </a:prstGeom>
          <a:noFill/>
        </p:spPr>
        <p:txBody>
          <a:bodyPr wrap="square" rtlCol="0">
            <a:spAutoFit/>
          </a:bodyPr>
          <a:lstStyle/>
          <a:p>
            <a:pPr algn="ctr"/>
            <a:r>
              <a:rPr lang="tr-TR" sz="1600" b="1" dirty="0">
                <a:solidFill>
                  <a:srgbClr val="1B6D6B"/>
                </a:solidFill>
              </a:rPr>
              <a:t>AYT PUAN TÜRÜNDE ADAYLARIN PUANLARININ HESAPLANABİLMESİ İÇİN, PUAN GETİREN TESTLERİN HERHANGİ BİRİNDEN 0,5 NET YAPMIŞ OLMALARI GEREKMEKTEDİR. ÖRNEĞİN; SÖZEL PUAN TÜRÜNÜN HESAPLANABİLMESİ İÇİN T.D.EDEBİYATI -SOSYAL-1 TESTİNDEN VEYA SOSYAL-2 TESTİNİN HERHANGİ BİRİNDEN 0,5 NET YAPMIŞ OLMASI GEREKMETEDİR. AKSİN TAKDİRDE ADAYIN AYT PUANI HESAPLANMAYACAKTIR…</a:t>
            </a:r>
          </a:p>
        </p:txBody>
      </p:sp>
      <p:sp>
        <p:nvSpPr>
          <p:cNvPr id="7" name="Metin kutusu 6"/>
          <p:cNvSpPr txBox="1"/>
          <p:nvPr/>
        </p:nvSpPr>
        <p:spPr>
          <a:xfrm>
            <a:off x="3815518" y="5265628"/>
            <a:ext cx="1925783" cy="1200329"/>
          </a:xfrm>
          <a:prstGeom prst="rect">
            <a:avLst/>
          </a:prstGeom>
          <a:noFill/>
        </p:spPr>
        <p:txBody>
          <a:bodyPr wrap="square" rtlCol="0">
            <a:spAutoFit/>
          </a:bodyPr>
          <a:lstStyle/>
          <a:p>
            <a:pPr algn="ctr"/>
            <a:r>
              <a:rPr lang="tr-TR" sz="2400" b="1" dirty="0">
                <a:solidFill>
                  <a:srgbClr val="1B6D6B"/>
                </a:solidFill>
                <a:effectLst>
                  <a:outerShdw blurRad="38100" dist="38100" dir="2700000" algn="tl">
                    <a:srgbClr val="000000">
                      <a:alpha val="43137"/>
                    </a:srgbClr>
                  </a:outerShdw>
                </a:effectLst>
              </a:rPr>
              <a:t>TYT 0,5 NET KURALI</a:t>
            </a:r>
          </a:p>
        </p:txBody>
      </p:sp>
      <p:sp>
        <p:nvSpPr>
          <p:cNvPr id="8" name="Metin kutusu 7"/>
          <p:cNvSpPr txBox="1"/>
          <p:nvPr/>
        </p:nvSpPr>
        <p:spPr>
          <a:xfrm>
            <a:off x="8508949" y="5068679"/>
            <a:ext cx="1732499" cy="1200329"/>
          </a:xfrm>
          <a:prstGeom prst="rect">
            <a:avLst/>
          </a:prstGeom>
          <a:noFill/>
        </p:spPr>
        <p:txBody>
          <a:bodyPr wrap="square" rtlCol="0">
            <a:spAutoFit/>
          </a:bodyPr>
          <a:lstStyle/>
          <a:p>
            <a:pPr algn="ctr"/>
            <a:r>
              <a:rPr lang="tr-TR" sz="2400" b="1" dirty="0">
                <a:solidFill>
                  <a:srgbClr val="1B6D6B"/>
                </a:solidFill>
                <a:effectLst>
                  <a:outerShdw blurRad="38100" dist="38100" dir="2700000" algn="tl">
                    <a:srgbClr val="000000">
                      <a:alpha val="43137"/>
                    </a:srgbClr>
                  </a:outerShdw>
                </a:effectLst>
              </a:rPr>
              <a:t>AYT 0,5 NET</a:t>
            </a:r>
          </a:p>
          <a:p>
            <a:pPr algn="ctr"/>
            <a:r>
              <a:rPr lang="tr-TR" sz="2400" b="1" dirty="0">
                <a:solidFill>
                  <a:srgbClr val="1B6D6B"/>
                </a:solidFill>
                <a:effectLst>
                  <a:outerShdw blurRad="38100" dist="38100" dir="2700000" algn="tl">
                    <a:srgbClr val="000000">
                      <a:alpha val="43137"/>
                    </a:srgbClr>
                  </a:outerShdw>
                </a:effectLst>
              </a:rPr>
              <a:t>KURALI</a:t>
            </a:r>
          </a:p>
        </p:txBody>
      </p:sp>
    </p:spTree>
    <p:extLst>
      <p:ext uri="{BB962C8B-B14F-4D97-AF65-F5344CB8AC3E}">
        <p14:creationId xmlns:p14="http://schemas.microsoft.com/office/powerpoint/2010/main" val="49485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path" presetSubtype="0" accel="50000" decel="50000" fill="hold" grpId="0" nodeType="withEffect">
                                  <p:stCondLst>
                                    <p:cond delay="0"/>
                                  </p:stCondLst>
                                  <p:childTnLst>
                                    <p:animMotion origin="layout" path="M 0 0 C 0.069 0 0.125 0.056 0.125 0.125 C 0.125 0.194 0.069 0.25 0 0.25 C -0.069 0.25 -0.125 0.194 -0.125 0.125 C -0.125 0.056 -0.069 0 0 0 Z" pathEditMode="relative" ptsTypes="">
                                      <p:cBhvr>
                                        <p:cTn id="6" dur="2000" fill="hold"/>
                                        <p:tgtEl>
                                          <p:spTgt spid="10"/>
                                        </p:tgtEl>
                                        <p:attrNameLst>
                                          <p:attrName>ppt_x</p:attrName>
                                          <p:attrName>ppt_y</p:attrName>
                                        </p:attrNameLst>
                                      </p:cBhvr>
                                    </p:animMotion>
                                  </p:childTnLst>
                                </p:cTn>
                              </p:par>
                              <p:par>
                                <p:cTn id="7" presetID="2" presetClass="entr" presetSubtype="4" fill="hold" nodeType="withEffect">
                                  <p:stCondLst>
                                    <p:cond delay="0"/>
                                  </p:stCondLst>
                                  <p:childTnLst>
                                    <p:set>
                                      <p:cBhvr>
                                        <p:cTn id="8" dur="1" fill="hold">
                                          <p:stCondLst>
                                            <p:cond delay="0"/>
                                          </p:stCondLst>
                                        </p:cTn>
                                        <p:tgtEl>
                                          <p:spTgt spid="4"/>
                                        </p:tgtEl>
                                        <p:attrNameLst>
                                          <p:attrName>style.visibility</p:attrName>
                                        </p:attrNameLst>
                                      </p:cBhvr>
                                      <p:to>
                                        <p:strVal val="visible"/>
                                      </p:to>
                                    </p:set>
                                    <p:anim calcmode="lin" valueType="num">
                                      <p:cBhvr additive="base">
                                        <p:cTn id="9" dur="500" fill="hold"/>
                                        <p:tgtEl>
                                          <p:spTgt spid="4"/>
                                        </p:tgtEl>
                                        <p:attrNameLst>
                                          <p:attrName>ppt_x</p:attrName>
                                        </p:attrNameLst>
                                      </p:cBhvr>
                                      <p:tavLst>
                                        <p:tav tm="0">
                                          <p:val>
                                            <p:strVal val="#ppt_x"/>
                                          </p:val>
                                        </p:tav>
                                        <p:tav tm="100000">
                                          <p:val>
                                            <p:strVal val="#ppt_x"/>
                                          </p:val>
                                        </p:tav>
                                      </p:tavLst>
                                    </p:anim>
                                    <p:anim calcmode="lin" valueType="num">
                                      <p:cBhvr additive="base">
                                        <p:cTn id="10" dur="500" fill="hold"/>
                                        <p:tgtEl>
                                          <p:spTgt spid="4"/>
                                        </p:tgtEl>
                                        <p:attrNameLst>
                                          <p:attrName>ppt_y</p:attrName>
                                        </p:attrNameLst>
                                      </p:cBhvr>
                                      <p:tavLst>
                                        <p:tav tm="0">
                                          <p:val>
                                            <p:strVal val="1+#ppt_h/2"/>
                                          </p:val>
                                        </p:tav>
                                        <p:tav tm="100000">
                                          <p:val>
                                            <p:strVal val="#ppt_y"/>
                                          </p:val>
                                        </p:tav>
                                      </p:tavLst>
                                    </p:anim>
                                  </p:childTnLst>
                                </p:cTn>
                              </p:par>
                              <p:par>
                                <p:cTn id="11" presetID="2" presetClass="entr" presetSubtype="4" fill="hold" grpId="0" nodeType="withEffect">
                                  <p:stCondLst>
                                    <p:cond delay="0"/>
                                  </p:stCondLst>
                                  <p:childTnLst>
                                    <p:set>
                                      <p:cBhvr>
                                        <p:cTn id="12" dur="1" fill="hold">
                                          <p:stCondLst>
                                            <p:cond delay="0"/>
                                          </p:stCondLst>
                                        </p:cTn>
                                        <p:tgtEl>
                                          <p:spTgt spid="36"/>
                                        </p:tgtEl>
                                        <p:attrNameLst>
                                          <p:attrName>style.visibility</p:attrName>
                                        </p:attrNameLst>
                                      </p:cBhvr>
                                      <p:to>
                                        <p:strVal val="visible"/>
                                      </p:to>
                                    </p:set>
                                    <p:anim calcmode="lin" valueType="num">
                                      <p:cBhvr additive="base">
                                        <p:cTn id="13" dur="500" fill="hold"/>
                                        <p:tgtEl>
                                          <p:spTgt spid="36"/>
                                        </p:tgtEl>
                                        <p:attrNameLst>
                                          <p:attrName>ppt_x</p:attrName>
                                        </p:attrNameLst>
                                      </p:cBhvr>
                                      <p:tavLst>
                                        <p:tav tm="0">
                                          <p:val>
                                            <p:strVal val="#ppt_x"/>
                                          </p:val>
                                        </p:tav>
                                        <p:tav tm="100000">
                                          <p:val>
                                            <p:strVal val="#ppt_x"/>
                                          </p:val>
                                        </p:tav>
                                      </p:tavLst>
                                    </p:anim>
                                    <p:anim calcmode="lin" valueType="num">
                                      <p:cBhvr additive="base">
                                        <p:cTn id="14" dur="500" fill="hold"/>
                                        <p:tgtEl>
                                          <p:spTgt spid="36"/>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8"/>
                                        </p:tgtEl>
                                        <p:attrNameLst>
                                          <p:attrName>style.visibility</p:attrName>
                                        </p:attrNameLst>
                                      </p:cBhvr>
                                      <p:to>
                                        <p:strVal val="visible"/>
                                      </p:to>
                                    </p:set>
                                    <p:anim calcmode="lin" valueType="num">
                                      <p:cBhvr additive="base">
                                        <p:cTn id="21" dur="500" fill="hold"/>
                                        <p:tgtEl>
                                          <p:spTgt spid="38"/>
                                        </p:tgtEl>
                                        <p:attrNameLst>
                                          <p:attrName>ppt_x</p:attrName>
                                        </p:attrNameLst>
                                      </p:cBhvr>
                                      <p:tavLst>
                                        <p:tav tm="0">
                                          <p:val>
                                            <p:strVal val="#ppt_x"/>
                                          </p:val>
                                        </p:tav>
                                        <p:tav tm="100000">
                                          <p:val>
                                            <p:strVal val="#ppt_x"/>
                                          </p:val>
                                        </p:tav>
                                      </p:tavLst>
                                    </p:anim>
                                    <p:anim calcmode="lin" valueType="num">
                                      <p:cBhvr additive="base">
                                        <p:cTn id="22" dur="500" fill="hold"/>
                                        <p:tgtEl>
                                          <p:spTgt spid="38"/>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additive="base">
                                        <p:cTn id="25" dur="500" fill="hold"/>
                                        <p:tgtEl>
                                          <p:spTgt spid="31"/>
                                        </p:tgtEl>
                                        <p:attrNameLst>
                                          <p:attrName>ppt_x</p:attrName>
                                        </p:attrNameLst>
                                      </p:cBhvr>
                                      <p:tavLst>
                                        <p:tav tm="0">
                                          <p:val>
                                            <p:strVal val="#ppt_x"/>
                                          </p:val>
                                        </p:tav>
                                        <p:tav tm="100000">
                                          <p:val>
                                            <p:strVal val="#ppt_x"/>
                                          </p:val>
                                        </p:tav>
                                      </p:tavLst>
                                    </p:anim>
                                    <p:anim calcmode="lin" valueType="num">
                                      <p:cBhvr additive="base">
                                        <p:cTn id="26" dur="500" fill="hold"/>
                                        <p:tgtEl>
                                          <p:spTgt spid="31"/>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ppt_x"/>
                                          </p:val>
                                        </p:tav>
                                        <p:tav tm="100000">
                                          <p:val>
                                            <p:strVal val="#ppt_x"/>
                                          </p:val>
                                        </p:tav>
                                      </p:tavLst>
                                    </p:anim>
                                    <p:anim calcmode="lin" valueType="num">
                                      <p:cBhvr additive="base">
                                        <p:cTn id="3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6" grpId="0"/>
      <p:bldP spid="38" grpId="0"/>
      <p:bldP spid="7" grpId="0"/>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0" y="120048"/>
            <a:ext cx="12192000" cy="954107"/>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tr-TR" sz="2800" dirty="0">
                <a:ln w="0"/>
                <a:solidFill>
                  <a:srgbClr val="FF0000"/>
                </a:solidFill>
                <a:effectLst>
                  <a:outerShdw blurRad="38100" dist="25400" dir="5400000" algn="ctr" rotWithShape="0">
                    <a:srgbClr val="6E747A">
                      <a:alpha val="43000"/>
                    </a:srgbClr>
                  </a:outerShdw>
                </a:effectLst>
                <a:ea typeface="Roboto Bk" pitchFamily="2" charset="0"/>
              </a:rPr>
              <a:t>PUANIN HESAPLANABİLMESİ İÇİN</a:t>
            </a:r>
          </a:p>
          <a:p>
            <a:pPr algn="ctr"/>
            <a:r>
              <a:rPr lang="tr-TR" sz="2800" dirty="0">
                <a:ln w="0"/>
                <a:solidFill>
                  <a:srgbClr val="FF0000"/>
                </a:solidFill>
                <a:effectLst>
                  <a:outerShdw blurRad="38100" dist="25400" dir="5400000" algn="ctr" rotWithShape="0">
                    <a:srgbClr val="6E747A">
                      <a:alpha val="43000"/>
                    </a:srgbClr>
                  </a:outerShdw>
                </a:effectLst>
                <a:ea typeface="Roboto Bk" pitchFamily="2" charset="0"/>
              </a:rPr>
              <a:t>EN AZ KAÇ NET YAPMAK GEREKİR?</a:t>
            </a:r>
          </a:p>
        </p:txBody>
      </p:sp>
      <p:graphicFrame>
        <p:nvGraphicFramePr>
          <p:cNvPr id="15" name="Tablo 14"/>
          <p:cNvGraphicFramePr>
            <a:graphicFrameLocks noGrp="1"/>
          </p:cNvGraphicFramePr>
          <p:nvPr>
            <p:extLst>
              <p:ext uri="{D42A27DB-BD31-4B8C-83A1-F6EECF244321}">
                <p14:modId xmlns:p14="http://schemas.microsoft.com/office/powerpoint/2010/main" val="3603784880"/>
              </p:ext>
            </p:extLst>
          </p:nvPr>
        </p:nvGraphicFramePr>
        <p:xfrm>
          <a:off x="1012905" y="1265482"/>
          <a:ext cx="10363200" cy="736600"/>
        </p:xfrm>
        <a:graphic>
          <a:graphicData uri="http://schemas.openxmlformats.org/drawingml/2006/table">
            <a:tbl>
              <a:tblPr firstRow="1" bandRow="1">
                <a:tableStyleId>{5940675A-B579-460E-94D1-54222C63F5DA}</a:tableStyleId>
              </a:tblPr>
              <a:tblGrid>
                <a:gridCol w="3454400">
                  <a:extLst>
                    <a:ext uri="{9D8B030D-6E8A-4147-A177-3AD203B41FA5}">
                      <a16:colId xmlns:a16="http://schemas.microsoft.com/office/drawing/2014/main" val="20000"/>
                    </a:ext>
                  </a:extLst>
                </a:gridCol>
                <a:gridCol w="3454400">
                  <a:extLst>
                    <a:ext uri="{9D8B030D-6E8A-4147-A177-3AD203B41FA5}">
                      <a16:colId xmlns:a16="http://schemas.microsoft.com/office/drawing/2014/main" val="20001"/>
                    </a:ext>
                  </a:extLst>
                </a:gridCol>
                <a:gridCol w="3454400">
                  <a:extLst>
                    <a:ext uri="{9D8B030D-6E8A-4147-A177-3AD203B41FA5}">
                      <a16:colId xmlns:a16="http://schemas.microsoft.com/office/drawing/2014/main" val="20002"/>
                    </a:ext>
                  </a:extLst>
                </a:gridCol>
              </a:tblGrid>
              <a:tr h="370840">
                <a:tc rowSpan="2">
                  <a:txBody>
                    <a:bodyPr/>
                    <a:lstStyle/>
                    <a:p>
                      <a:pPr algn="ctr"/>
                      <a:r>
                        <a:rPr lang="tr-TR" sz="40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TYT</a:t>
                      </a:r>
                    </a:p>
                  </a:txBody>
                  <a:tcPr marL="121920" marR="121920">
                    <a:lnR w="12700" cap="flat" cmpd="sng" algn="ctr">
                      <a:solidFill>
                        <a:schemeClr val="accent2">
                          <a:lumMod val="75000"/>
                        </a:schemeClr>
                      </a:solidFill>
                      <a:prstDash val="solid"/>
                      <a:round/>
                      <a:headEnd type="none" w="med" len="med"/>
                      <a:tailEnd type="none" w="med" len="med"/>
                    </a:lnR>
                    <a:solidFill>
                      <a:schemeClr val="accent2">
                        <a:lumMod val="20000"/>
                        <a:lumOff val="80000"/>
                      </a:schemeClr>
                    </a:solidFill>
                  </a:tcPr>
                </a:tc>
                <a:tc>
                  <a:txBody>
                    <a:bodyPr/>
                    <a:lstStyle/>
                    <a:p>
                      <a:pPr algn="ctr"/>
                      <a:r>
                        <a:rPr lang="tr-TR" dirty="0"/>
                        <a:t>Türkçe Testi </a:t>
                      </a:r>
                    </a:p>
                  </a:txBody>
                  <a:tcPr marL="121920" marR="121920">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B w="12700" cap="flat" cmpd="sng" algn="ctr">
                      <a:solidFill>
                        <a:schemeClr val="accent2">
                          <a:lumMod val="75000"/>
                        </a:schemeClr>
                      </a:solidFill>
                      <a:prstDash val="solid"/>
                      <a:round/>
                      <a:headEnd type="none" w="med" len="med"/>
                      <a:tailEnd type="none" w="med" len="med"/>
                    </a:lnB>
                    <a:solidFill>
                      <a:schemeClr val="accent2">
                        <a:lumMod val="20000"/>
                        <a:lumOff val="80000"/>
                      </a:schemeClr>
                    </a:solidFill>
                  </a:tcPr>
                </a:tc>
                <a:tc>
                  <a:txBody>
                    <a:bodyPr/>
                    <a:lstStyle/>
                    <a:p>
                      <a:pPr algn="ctr"/>
                      <a:r>
                        <a:rPr lang="tr-TR" dirty="0"/>
                        <a:t>Temel Matematik Testi </a:t>
                      </a:r>
                    </a:p>
                  </a:txBody>
                  <a:tcPr marL="121920" marR="121920">
                    <a:lnL w="12700" cap="flat" cmpd="sng" algn="ctr">
                      <a:solidFill>
                        <a:schemeClr val="accent2">
                          <a:lumMod val="75000"/>
                        </a:schemeClr>
                      </a:solidFill>
                      <a:prstDash val="solid"/>
                      <a:round/>
                      <a:headEnd type="none" w="med" len="med"/>
                      <a:tailEnd type="none" w="med" len="med"/>
                    </a:lnL>
                    <a:lnB w="12700" cap="flat" cmpd="sng" algn="ctr">
                      <a:solidFill>
                        <a:schemeClr val="accent2">
                          <a:lumMod val="75000"/>
                        </a:schemeClr>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0"/>
                  </a:ext>
                </a:extLst>
              </a:tr>
              <a:tr h="0">
                <a:tc vMerge="1">
                  <a:txBody>
                    <a:bodyPr/>
                    <a:lstStyle/>
                    <a:p>
                      <a:endParaRPr lang="tr-TR" dirty="0"/>
                    </a:p>
                  </a:txBody>
                  <a:tcPr/>
                </a:tc>
                <a:tc gridSpan="2">
                  <a:txBody>
                    <a:bodyPr/>
                    <a:lstStyle/>
                    <a:p>
                      <a:pPr algn="ctr"/>
                      <a:r>
                        <a:rPr lang="tr-TR" dirty="0"/>
                        <a:t> 2 testin en az birinden ham puanı       </a:t>
                      </a:r>
                      <a:r>
                        <a:rPr lang="tr-TR" b="1" dirty="0"/>
                        <a:t>0,5</a:t>
                      </a:r>
                    </a:p>
                  </a:txBody>
                  <a:tcPr marL="121920" marR="121920">
                    <a:lnL w="12700" cap="flat" cmpd="sng" algn="ctr">
                      <a:solidFill>
                        <a:schemeClr val="accent2">
                          <a:lumMod val="75000"/>
                        </a:schemeClr>
                      </a:solidFill>
                      <a:prstDash val="solid"/>
                      <a:round/>
                      <a:headEnd type="none" w="med" len="med"/>
                      <a:tailEnd type="none" w="med" len="med"/>
                    </a:lnL>
                    <a:lnT w="12700" cap="flat" cmpd="sng" algn="ctr">
                      <a:solidFill>
                        <a:schemeClr val="accent2">
                          <a:lumMod val="75000"/>
                        </a:schemeClr>
                      </a:solidFill>
                      <a:prstDash val="solid"/>
                      <a:round/>
                      <a:headEnd type="none" w="med" len="med"/>
                      <a:tailEnd type="none" w="med" len="med"/>
                    </a:lnT>
                    <a:solidFill>
                      <a:schemeClr val="accent2">
                        <a:lumMod val="20000"/>
                        <a:lumOff val="80000"/>
                      </a:schemeClr>
                    </a:solidFill>
                  </a:tcPr>
                </a:tc>
                <a:tc hMerge="1">
                  <a:txBody>
                    <a:bodyPr/>
                    <a:lstStyle/>
                    <a:p>
                      <a:endParaRPr lang="tr-TR" dirty="0"/>
                    </a:p>
                  </a:txBody>
                  <a:tcPr/>
                </a:tc>
                <a:extLst>
                  <a:ext uri="{0D108BD9-81ED-4DB2-BD59-A6C34878D82A}">
                    <a16:rowId xmlns:a16="http://schemas.microsoft.com/office/drawing/2014/main" val="10001"/>
                  </a:ext>
                </a:extLst>
              </a:tr>
            </a:tbl>
          </a:graphicData>
        </a:graphic>
      </p:graphicFrame>
      <p:pic>
        <p:nvPicPr>
          <p:cNvPr id="16" name="Resim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99317" y="1670179"/>
            <a:ext cx="652978" cy="390934"/>
          </a:xfrm>
          <a:prstGeom prst="rect">
            <a:avLst/>
          </a:prstGeom>
        </p:spPr>
      </p:pic>
      <p:graphicFrame>
        <p:nvGraphicFramePr>
          <p:cNvPr id="17" name="Tablo 16"/>
          <p:cNvGraphicFramePr>
            <a:graphicFrameLocks noGrp="1"/>
          </p:cNvGraphicFramePr>
          <p:nvPr>
            <p:extLst>
              <p:ext uri="{D42A27DB-BD31-4B8C-83A1-F6EECF244321}">
                <p14:modId xmlns:p14="http://schemas.microsoft.com/office/powerpoint/2010/main" val="1195854227"/>
              </p:ext>
            </p:extLst>
          </p:nvPr>
        </p:nvGraphicFramePr>
        <p:xfrm>
          <a:off x="1012905" y="2129039"/>
          <a:ext cx="10363200" cy="741680"/>
        </p:xfrm>
        <a:graphic>
          <a:graphicData uri="http://schemas.openxmlformats.org/drawingml/2006/table">
            <a:tbl>
              <a:tblPr firstRow="1" bandRow="1">
                <a:tableStyleId>{5940675A-B579-460E-94D1-54222C63F5DA}</a:tableStyleId>
              </a:tblPr>
              <a:tblGrid>
                <a:gridCol w="3454400">
                  <a:extLst>
                    <a:ext uri="{9D8B030D-6E8A-4147-A177-3AD203B41FA5}">
                      <a16:colId xmlns:a16="http://schemas.microsoft.com/office/drawing/2014/main" val="20000"/>
                    </a:ext>
                  </a:extLst>
                </a:gridCol>
                <a:gridCol w="3454400">
                  <a:extLst>
                    <a:ext uri="{9D8B030D-6E8A-4147-A177-3AD203B41FA5}">
                      <a16:colId xmlns:a16="http://schemas.microsoft.com/office/drawing/2014/main" val="20001"/>
                    </a:ext>
                  </a:extLst>
                </a:gridCol>
                <a:gridCol w="3454400">
                  <a:extLst>
                    <a:ext uri="{9D8B030D-6E8A-4147-A177-3AD203B41FA5}">
                      <a16:colId xmlns:a16="http://schemas.microsoft.com/office/drawing/2014/main" val="20002"/>
                    </a:ext>
                  </a:extLst>
                </a:gridCol>
              </a:tblGrid>
              <a:tr h="370840">
                <a:tc rowSpan="2">
                  <a:txBody>
                    <a:bodyPr/>
                    <a:lstStyle/>
                    <a:p>
                      <a:pPr algn="ctr"/>
                      <a:r>
                        <a:rPr lang="tr-TR" sz="4000" b="1" cap="none" spc="0" baseline="0" dirty="0">
                          <a:ln w="12700" cmpd="sng">
                            <a:solidFill>
                              <a:schemeClr val="accent4"/>
                            </a:solidFill>
                            <a:prstDash val="solid"/>
                          </a:ln>
                          <a:solidFill>
                            <a:schemeClr val="tx1"/>
                          </a:solidFill>
                          <a:effectLst/>
                        </a:rPr>
                        <a:t>SAYISAL</a:t>
                      </a:r>
                      <a:endParaRPr lang="tr-TR" sz="4000" b="1" cap="none" spc="0" dirty="0">
                        <a:ln w="12700" cmpd="sng">
                          <a:solidFill>
                            <a:schemeClr val="accent4"/>
                          </a:solidFill>
                          <a:prstDash val="solid"/>
                        </a:ln>
                        <a:solidFill>
                          <a:schemeClr val="tx1"/>
                        </a:solidFill>
                        <a:effectLst/>
                      </a:endParaRPr>
                    </a:p>
                  </a:txBody>
                  <a:tcPr marL="121920" marR="121920">
                    <a:lnR w="12700" cap="flat" cmpd="sng" algn="ctr">
                      <a:solidFill>
                        <a:schemeClr val="accent4">
                          <a:lumMod val="75000"/>
                        </a:schemeClr>
                      </a:solidFill>
                      <a:prstDash val="solid"/>
                      <a:round/>
                      <a:headEnd type="none" w="med" len="med"/>
                      <a:tailEnd type="none" w="med" len="med"/>
                    </a:lnR>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dirty="0"/>
                        <a:t>Matematik Testi </a:t>
                      </a:r>
                    </a:p>
                  </a:txBody>
                  <a:tcPr marL="121920" marR="121920">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B w="12700" cap="flat" cmpd="sng" algn="ctr">
                      <a:solidFill>
                        <a:schemeClr val="accent4">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tr-TR" dirty="0"/>
                        <a:t>Fen Bilimleri Testi</a:t>
                      </a:r>
                    </a:p>
                  </a:txBody>
                  <a:tcPr marL="121920" marR="121920">
                    <a:lnL w="12700" cap="flat" cmpd="sng" algn="ctr">
                      <a:solidFill>
                        <a:schemeClr val="accent4">
                          <a:lumMod val="75000"/>
                        </a:schemeClr>
                      </a:solidFill>
                      <a:prstDash val="solid"/>
                      <a:round/>
                      <a:headEnd type="none" w="med" len="med"/>
                      <a:tailEnd type="none" w="med" len="med"/>
                    </a:lnL>
                    <a:lnB w="12700" cap="flat" cmpd="sng" algn="ctr">
                      <a:solidFill>
                        <a:schemeClr val="accent4">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370840">
                <a:tc vMerge="1">
                  <a:txBody>
                    <a:bodyPr/>
                    <a:lstStyle/>
                    <a:p>
                      <a:endParaRPr lang="tr-TR" dirty="0"/>
                    </a:p>
                  </a:txBody>
                  <a:tcPr/>
                </a:tc>
                <a:tc gridSpan="2">
                  <a:txBody>
                    <a:bodyPr/>
                    <a:lstStyle/>
                    <a:p>
                      <a:pPr algn="ctr"/>
                      <a:r>
                        <a:rPr lang="tr-TR" dirty="0"/>
                        <a:t> 2 testin en az birinden ham puanı       </a:t>
                      </a:r>
                      <a:r>
                        <a:rPr lang="tr-TR" b="1" dirty="0"/>
                        <a:t>0,5</a:t>
                      </a:r>
                    </a:p>
                  </a:txBody>
                  <a:tcPr marL="121920" marR="121920">
                    <a:lnL w="12700" cap="flat" cmpd="sng" algn="ctr">
                      <a:solidFill>
                        <a:schemeClr val="accent4">
                          <a:lumMod val="75000"/>
                        </a:schemeClr>
                      </a:solidFill>
                      <a:prstDash val="solid"/>
                      <a:round/>
                      <a:headEnd type="none" w="med" len="med"/>
                      <a:tailEnd type="none" w="med" len="med"/>
                    </a:lnL>
                    <a:lnT w="12700" cap="flat" cmpd="sng" algn="ctr">
                      <a:solidFill>
                        <a:schemeClr val="accent4">
                          <a:lumMod val="75000"/>
                        </a:schemeClr>
                      </a:solidFill>
                      <a:prstDash val="solid"/>
                      <a:round/>
                      <a:headEnd type="none" w="med" len="med"/>
                      <a:tailEnd type="none" w="med" len="med"/>
                    </a:lnT>
                    <a:solidFill>
                      <a:schemeClr val="accent4">
                        <a:lumMod val="20000"/>
                        <a:lumOff val="80000"/>
                      </a:schemeClr>
                    </a:solidFill>
                  </a:tcPr>
                </a:tc>
                <a:tc hMerge="1">
                  <a:txBody>
                    <a:bodyPr/>
                    <a:lstStyle/>
                    <a:p>
                      <a:endParaRPr lang="tr-TR" dirty="0"/>
                    </a:p>
                  </a:txBody>
                  <a:tcPr/>
                </a:tc>
                <a:extLst>
                  <a:ext uri="{0D108BD9-81ED-4DB2-BD59-A6C34878D82A}">
                    <a16:rowId xmlns:a16="http://schemas.microsoft.com/office/drawing/2014/main" val="10001"/>
                  </a:ext>
                </a:extLst>
              </a:tr>
            </a:tbl>
          </a:graphicData>
        </a:graphic>
      </p:graphicFrame>
      <p:graphicFrame>
        <p:nvGraphicFramePr>
          <p:cNvPr id="19" name="Tablo 18"/>
          <p:cNvGraphicFramePr>
            <a:graphicFrameLocks noGrp="1"/>
          </p:cNvGraphicFramePr>
          <p:nvPr>
            <p:extLst>
              <p:ext uri="{D42A27DB-BD31-4B8C-83A1-F6EECF244321}">
                <p14:modId xmlns:p14="http://schemas.microsoft.com/office/powerpoint/2010/main" val="1852066898"/>
              </p:ext>
            </p:extLst>
          </p:nvPr>
        </p:nvGraphicFramePr>
        <p:xfrm>
          <a:off x="1012905" y="2996829"/>
          <a:ext cx="10363200" cy="1010920"/>
        </p:xfrm>
        <a:graphic>
          <a:graphicData uri="http://schemas.openxmlformats.org/drawingml/2006/table">
            <a:tbl>
              <a:tblPr firstRow="1" bandRow="1">
                <a:tableStyleId>{5940675A-B579-460E-94D1-54222C63F5DA}</a:tableStyleId>
              </a:tblPr>
              <a:tblGrid>
                <a:gridCol w="3454400">
                  <a:extLst>
                    <a:ext uri="{9D8B030D-6E8A-4147-A177-3AD203B41FA5}">
                      <a16:colId xmlns:a16="http://schemas.microsoft.com/office/drawing/2014/main" val="20000"/>
                    </a:ext>
                  </a:extLst>
                </a:gridCol>
                <a:gridCol w="3454400">
                  <a:extLst>
                    <a:ext uri="{9D8B030D-6E8A-4147-A177-3AD203B41FA5}">
                      <a16:colId xmlns:a16="http://schemas.microsoft.com/office/drawing/2014/main" val="20001"/>
                    </a:ext>
                  </a:extLst>
                </a:gridCol>
                <a:gridCol w="3454400">
                  <a:extLst>
                    <a:ext uri="{9D8B030D-6E8A-4147-A177-3AD203B41FA5}">
                      <a16:colId xmlns:a16="http://schemas.microsoft.com/office/drawing/2014/main" val="20002"/>
                    </a:ext>
                  </a:extLst>
                </a:gridCol>
              </a:tblGrid>
              <a:tr h="370840">
                <a:tc rowSpan="2">
                  <a:txBody>
                    <a:bodyPr/>
                    <a:lstStyle/>
                    <a:p>
                      <a:pPr algn="ctr"/>
                      <a:r>
                        <a:rPr lang="tr-TR" sz="3600" b="1" cap="none" spc="0" baseline="0" dirty="0">
                          <a:ln w="9525">
                            <a:solidFill>
                              <a:schemeClr val="bg1"/>
                            </a:solidFill>
                            <a:prstDash val="solid"/>
                          </a:ln>
                          <a:solidFill>
                            <a:schemeClr val="tx1"/>
                          </a:solidFill>
                          <a:effectLst>
                            <a:outerShdw blurRad="12700" dist="38100" dir="2700000" algn="tl" rotWithShape="0">
                              <a:schemeClr val="accent5">
                                <a:lumMod val="60000"/>
                                <a:lumOff val="40000"/>
                              </a:schemeClr>
                            </a:outerShdw>
                          </a:effectLst>
                        </a:rPr>
                        <a:t>EŞİT AĞIRLIK</a:t>
                      </a:r>
                      <a:endParaRPr lang="tr-TR" sz="3600" b="1" cap="none" spc="0" dirty="0">
                        <a:ln w="9525">
                          <a:solidFill>
                            <a:schemeClr val="bg1"/>
                          </a:solidFill>
                          <a:prstDash val="solid"/>
                        </a:ln>
                        <a:solidFill>
                          <a:schemeClr val="tx1"/>
                        </a:solidFill>
                        <a:effectLst>
                          <a:outerShdw blurRad="12700" dist="38100" dir="2700000" algn="tl" rotWithShape="0">
                            <a:schemeClr val="accent5">
                              <a:lumMod val="60000"/>
                              <a:lumOff val="40000"/>
                            </a:schemeClr>
                          </a:outerShdw>
                        </a:effectLst>
                      </a:endParaRPr>
                    </a:p>
                  </a:txBody>
                  <a:tcPr marL="121920" marR="121920">
                    <a:lnR w="12700" cap="flat" cmpd="sng" algn="ctr">
                      <a:solidFill>
                        <a:schemeClr val="accent5">
                          <a:lumMod val="75000"/>
                        </a:schemeClr>
                      </a:solidFill>
                      <a:prstDash val="solid"/>
                      <a:round/>
                      <a:headEnd type="none" w="med" len="med"/>
                      <a:tailEnd type="none" w="med" len="med"/>
                    </a:lnR>
                    <a:solidFill>
                      <a:schemeClr val="accent5">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dirty="0"/>
                        <a:t>Matematik Testi </a:t>
                      </a:r>
                    </a:p>
                  </a:txBody>
                  <a:tcPr marL="121920" marR="12192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B w="12700" cap="flat" cmpd="sng" algn="ctr">
                      <a:solidFill>
                        <a:schemeClr val="accent5">
                          <a:lumMod val="75000"/>
                        </a:schemeClr>
                      </a:solidFill>
                      <a:prstDash val="solid"/>
                      <a:round/>
                      <a:headEnd type="none" w="med" len="med"/>
                      <a:tailEnd type="none" w="med" len="med"/>
                    </a:lnB>
                    <a:solidFill>
                      <a:schemeClr val="accent5">
                        <a:lumMod val="20000"/>
                        <a:lumOff val="80000"/>
                      </a:schemeClr>
                    </a:solidFill>
                  </a:tcPr>
                </a:tc>
                <a:tc>
                  <a:txBody>
                    <a:bodyPr/>
                    <a:lstStyle/>
                    <a:p>
                      <a:pPr algn="ctr"/>
                      <a:r>
                        <a:rPr lang="tr-TR" dirty="0"/>
                        <a:t>Türk Dili ve Edebiyatı-Sosyal Bilimler-1 Testi</a:t>
                      </a:r>
                    </a:p>
                  </a:txBody>
                  <a:tcPr marL="121920" marR="121920">
                    <a:lnL w="12700" cap="flat" cmpd="sng" algn="ctr">
                      <a:solidFill>
                        <a:schemeClr val="accent5">
                          <a:lumMod val="75000"/>
                        </a:schemeClr>
                      </a:solidFill>
                      <a:prstDash val="solid"/>
                      <a:round/>
                      <a:headEnd type="none" w="med" len="med"/>
                      <a:tailEnd type="none" w="med" len="med"/>
                    </a:lnL>
                    <a:lnB w="12700" cap="flat" cmpd="sng" algn="ctr">
                      <a:solidFill>
                        <a:schemeClr val="accent5">
                          <a:lumMod val="75000"/>
                        </a:schemeClr>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0"/>
                  </a:ext>
                </a:extLst>
              </a:tr>
              <a:tr h="370840">
                <a:tc vMerge="1">
                  <a:txBody>
                    <a:bodyPr/>
                    <a:lstStyle/>
                    <a:p>
                      <a:endParaRPr lang="tr-TR" dirty="0"/>
                    </a:p>
                  </a:txBody>
                  <a:tcPr/>
                </a:tc>
                <a:tc gridSpan="2">
                  <a:txBody>
                    <a:bodyPr/>
                    <a:lstStyle/>
                    <a:p>
                      <a:pPr algn="ctr"/>
                      <a:r>
                        <a:rPr lang="tr-TR" dirty="0"/>
                        <a:t> 2 testin en az birinden ham puanı       </a:t>
                      </a:r>
                      <a:r>
                        <a:rPr lang="tr-TR" b="1" dirty="0"/>
                        <a:t>0,5</a:t>
                      </a:r>
                    </a:p>
                  </a:txBody>
                  <a:tcPr marL="121920" marR="121920">
                    <a:lnL w="12700" cap="flat" cmpd="sng" algn="ctr">
                      <a:solidFill>
                        <a:schemeClr val="accent5">
                          <a:lumMod val="75000"/>
                        </a:schemeClr>
                      </a:solidFill>
                      <a:prstDash val="solid"/>
                      <a:round/>
                      <a:headEnd type="none" w="med" len="med"/>
                      <a:tailEnd type="none" w="med" len="med"/>
                    </a:lnL>
                    <a:lnT w="12700" cap="flat" cmpd="sng" algn="ctr">
                      <a:solidFill>
                        <a:schemeClr val="accent5">
                          <a:lumMod val="75000"/>
                        </a:schemeClr>
                      </a:solidFill>
                      <a:prstDash val="solid"/>
                      <a:round/>
                      <a:headEnd type="none" w="med" len="med"/>
                      <a:tailEnd type="none" w="med" len="med"/>
                    </a:lnT>
                    <a:solidFill>
                      <a:schemeClr val="accent5">
                        <a:lumMod val="20000"/>
                        <a:lumOff val="80000"/>
                      </a:schemeClr>
                    </a:solidFill>
                  </a:tcPr>
                </a:tc>
                <a:tc hMerge="1">
                  <a:txBody>
                    <a:bodyPr/>
                    <a:lstStyle/>
                    <a:p>
                      <a:endParaRPr lang="tr-TR" dirty="0"/>
                    </a:p>
                  </a:txBody>
                  <a:tcPr/>
                </a:tc>
                <a:extLst>
                  <a:ext uri="{0D108BD9-81ED-4DB2-BD59-A6C34878D82A}">
                    <a16:rowId xmlns:a16="http://schemas.microsoft.com/office/drawing/2014/main" val="10001"/>
                  </a:ext>
                </a:extLst>
              </a:tr>
            </a:tbl>
          </a:graphicData>
        </a:graphic>
      </p:graphicFrame>
      <p:graphicFrame>
        <p:nvGraphicFramePr>
          <p:cNvPr id="20" name="Tablo 19"/>
          <p:cNvGraphicFramePr>
            <a:graphicFrameLocks noGrp="1"/>
          </p:cNvGraphicFramePr>
          <p:nvPr>
            <p:extLst>
              <p:ext uri="{D42A27DB-BD31-4B8C-83A1-F6EECF244321}">
                <p14:modId xmlns:p14="http://schemas.microsoft.com/office/powerpoint/2010/main" val="3394512064"/>
              </p:ext>
            </p:extLst>
          </p:nvPr>
        </p:nvGraphicFramePr>
        <p:xfrm>
          <a:off x="1012905" y="4185266"/>
          <a:ext cx="10363200" cy="1010920"/>
        </p:xfrm>
        <a:graphic>
          <a:graphicData uri="http://schemas.openxmlformats.org/drawingml/2006/table">
            <a:tbl>
              <a:tblPr firstRow="1" bandRow="1">
                <a:tableStyleId>{5940675A-B579-460E-94D1-54222C63F5DA}</a:tableStyleId>
              </a:tblPr>
              <a:tblGrid>
                <a:gridCol w="3454400">
                  <a:extLst>
                    <a:ext uri="{9D8B030D-6E8A-4147-A177-3AD203B41FA5}">
                      <a16:colId xmlns:a16="http://schemas.microsoft.com/office/drawing/2014/main" val="20000"/>
                    </a:ext>
                  </a:extLst>
                </a:gridCol>
                <a:gridCol w="3454400">
                  <a:extLst>
                    <a:ext uri="{9D8B030D-6E8A-4147-A177-3AD203B41FA5}">
                      <a16:colId xmlns:a16="http://schemas.microsoft.com/office/drawing/2014/main" val="20001"/>
                    </a:ext>
                  </a:extLst>
                </a:gridCol>
                <a:gridCol w="3454400">
                  <a:extLst>
                    <a:ext uri="{9D8B030D-6E8A-4147-A177-3AD203B41FA5}">
                      <a16:colId xmlns:a16="http://schemas.microsoft.com/office/drawing/2014/main" val="20002"/>
                    </a:ext>
                  </a:extLst>
                </a:gridCol>
              </a:tblGrid>
              <a:tr h="370840">
                <a:tc rowSpan="2">
                  <a:txBody>
                    <a:bodyPr/>
                    <a:lstStyle/>
                    <a:p>
                      <a:pPr algn="ctr"/>
                      <a:r>
                        <a:rPr lang="tr-TR" sz="4000" b="1" cap="none" spc="0" baseline="0" dirty="0">
                          <a:ln w="12700">
                            <a:solidFill>
                              <a:schemeClr val="accent1"/>
                            </a:solidFill>
                            <a:prstDash val="solid"/>
                          </a:ln>
                          <a:solidFill>
                            <a:schemeClr val="tx1"/>
                          </a:solidFill>
                          <a:effectLst>
                            <a:outerShdw dist="38100" dir="2640000" algn="bl" rotWithShape="0">
                              <a:schemeClr val="accent1"/>
                            </a:outerShdw>
                          </a:effectLst>
                        </a:rPr>
                        <a:t>SÖZEL</a:t>
                      </a:r>
                      <a:endParaRPr lang="tr-TR" sz="4000" b="1" cap="none" spc="0" dirty="0">
                        <a:ln w="12700">
                          <a:solidFill>
                            <a:schemeClr val="accent1"/>
                          </a:solidFill>
                          <a:prstDash val="solid"/>
                        </a:ln>
                        <a:solidFill>
                          <a:schemeClr val="tx1"/>
                        </a:solidFill>
                        <a:effectLst>
                          <a:outerShdw dist="38100" dir="2640000" algn="bl" rotWithShape="0">
                            <a:schemeClr val="accent1"/>
                          </a:outerShdw>
                        </a:effectLst>
                      </a:endParaRPr>
                    </a:p>
                  </a:txBody>
                  <a:tcPr marL="121920" marR="121920">
                    <a:lnR w="12700" cap="flat" cmpd="sng" algn="ctr">
                      <a:solidFill>
                        <a:schemeClr val="accent1">
                          <a:lumMod val="75000"/>
                        </a:schemeClr>
                      </a:solidFill>
                      <a:prstDash val="solid"/>
                      <a:round/>
                      <a:headEnd type="none" w="med" len="med"/>
                      <a:tailEnd type="none" w="med" len="med"/>
                    </a:ln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dirty="0"/>
                        <a:t>Türk Dili ve Edebiyatı-Sosyal Bilimler-1 Testi</a:t>
                      </a:r>
                    </a:p>
                  </a:txBody>
                  <a:tcPr marL="121920" marR="121920">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B w="12700" cap="flat" cmpd="sng" algn="ctr">
                      <a:solidFill>
                        <a:schemeClr val="accent1">
                          <a:lumMod val="75000"/>
                        </a:schemeClr>
                      </a:solidFill>
                      <a:prstDash val="solid"/>
                      <a:round/>
                      <a:headEnd type="none" w="med" len="med"/>
                      <a:tailEnd type="none" w="med" len="med"/>
                    </a:lnB>
                    <a:solidFill>
                      <a:schemeClr val="accent1">
                        <a:lumMod val="20000"/>
                        <a:lumOff val="80000"/>
                      </a:schemeClr>
                    </a:solidFill>
                  </a:tcPr>
                </a:tc>
                <a:tc>
                  <a:txBody>
                    <a:bodyPr/>
                    <a:lstStyle/>
                    <a:p>
                      <a:pPr algn="ctr"/>
                      <a:r>
                        <a:rPr lang="tr-TR" dirty="0"/>
                        <a:t>Sosyal Bilimler-2 Testi </a:t>
                      </a:r>
                    </a:p>
                  </a:txBody>
                  <a:tcPr marL="121920" marR="121920">
                    <a:lnL w="12700" cap="flat" cmpd="sng" algn="ctr">
                      <a:solidFill>
                        <a:schemeClr val="accent1">
                          <a:lumMod val="75000"/>
                        </a:schemeClr>
                      </a:solidFill>
                      <a:prstDash val="solid"/>
                      <a:round/>
                      <a:headEnd type="none" w="med" len="med"/>
                      <a:tailEnd type="none" w="med" len="med"/>
                    </a:lnL>
                    <a:lnB w="12700" cap="flat" cmpd="sng" algn="ctr">
                      <a:solidFill>
                        <a:schemeClr val="accent1">
                          <a:lumMod val="75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0"/>
                  </a:ext>
                </a:extLst>
              </a:tr>
              <a:tr h="370840">
                <a:tc vMerge="1">
                  <a:txBody>
                    <a:bodyPr/>
                    <a:lstStyle/>
                    <a:p>
                      <a:endParaRPr lang="tr-TR" dirty="0"/>
                    </a:p>
                  </a:txBody>
                  <a:tcPr/>
                </a:tc>
                <a:tc gridSpan="2">
                  <a:txBody>
                    <a:bodyPr/>
                    <a:lstStyle/>
                    <a:p>
                      <a:pPr algn="ctr"/>
                      <a:r>
                        <a:rPr lang="tr-TR" dirty="0"/>
                        <a:t> 2 testin en az birinden ham puanı       </a:t>
                      </a:r>
                      <a:r>
                        <a:rPr lang="tr-TR" b="1" dirty="0"/>
                        <a:t>0,5</a:t>
                      </a:r>
                    </a:p>
                  </a:txBody>
                  <a:tcPr marL="121920" marR="121920">
                    <a:lnL w="12700" cap="flat" cmpd="sng" algn="ctr">
                      <a:solidFill>
                        <a:schemeClr val="accent1">
                          <a:lumMod val="75000"/>
                        </a:schemeClr>
                      </a:solidFill>
                      <a:prstDash val="solid"/>
                      <a:round/>
                      <a:headEnd type="none" w="med" len="med"/>
                      <a:tailEnd type="none" w="med" len="med"/>
                    </a:lnL>
                    <a:lnT w="12700" cap="flat" cmpd="sng" algn="ctr">
                      <a:solidFill>
                        <a:schemeClr val="accent1">
                          <a:lumMod val="75000"/>
                        </a:schemeClr>
                      </a:solidFill>
                      <a:prstDash val="solid"/>
                      <a:round/>
                      <a:headEnd type="none" w="med" len="med"/>
                      <a:tailEnd type="none" w="med" len="med"/>
                    </a:lnT>
                    <a:solidFill>
                      <a:schemeClr val="accent1">
                        <a:lumMod val="20000"/>
                        <a:lumOff val="80000"/>
                      </a:schemeClr>
                    </a:solidFill>
                  </a:tcPr>
                </a:tc>
                <a:tc hMerge="1">
                  <a:txBody>
                    <a:bodyPr/>
                    <a:lstStyle/>
                    <a:p>
                      <a:endParaRPr lang="tr-TR" dirty="0"/>
                    </a:p>
                  </a:txBody>
                  <a:tcPr/>
                </a:tc>
                <a:extLst>
                  <a:ext uri="{0D108BD9-81ED-4DB2-BD59-A6C34878D82A}">
                    <a16:rowId xmlns:a16="http://schemas.microsoft.com/office/drawing/2014/main" val="10001"/>
                  </a:ext>
                </a:extLst>
              </a:tr>
            </a:tbl>
          </a:graphicData>
        </a:graphic>
      </p:graphicFrame>
      <p:graphicFrame>
        <p:nvGraphicFramePr>
          <p:cNvPr id="21" name="Tablo 20"/>
          <p:cNvGraphicFramePr>
            <a:graphicFrameLocks noGrp="1"/>
          </p:cNvGraphicFramePr>
          <p:nvPr>
            <p:extLst>
              <p:ext uri="{D42A27DB-BD31-4B8C-83A1-F6EECF244321}">
                <p14:modId xmlns:p14="http://schemas.microsoft.com/office/powerpoint/2010/main" val="3407777740"/>
              </p:ext>
            </p:extLst>
          </p:nvPr>
        </p:nvGraphicFramePr>
        <p:xfrm>
          <a:off x="1012905" y="5313872"/>
          <a:ext cx="10363200" cy="793534"/>
        </p:xfrm>
        <a:graphic>
          <a:graphicData uri="http://schemas.openxmlformats.org/drawingml/2006/table">
            <a:tbl>
              <a:tblPr firstRow="1" bandRow="1">
                <a:tableStyleId>{5940675A-B579-460E-94D1-54222C63F5DA}</a:tableStyleId>
              </a:tblPr>
              <a:tblGrid>
                <a:gridCol w="3454400">
                  <a:extLst>
                    <a:ext uri="{9D8B030D-6E8A-4147-A177-3AD203B41FA5}">
                      <a16:colId xmlns:a16="http://schemas.microsoft.com/office/drawing/2014/main" val="20000"/>
                    </a:ext>
                  </a:extLst>
                </a:gridCol>
                <a:gridCol w="6908800">
                  <a:extLst>
                    <a:ext uri="{9D8B030D-6E8A-4147-A177-3AD203B41FA5}">
                      <a16:colId xmlns:a16="http://schemas.microsoft.com/office/drawing/2014/main" val="20001"/>
                    </a:ext>
                  </a:extLst>
                </a:gridCol>
              </a:tblGrid>
              <a:tr h="422694">
                <a:tc rowSpan="2">
                  <a:txBody>
                    <a:bodyPr/>
                    <a:lstStyle/>
                    <a:p>
                      <a:pPr algn="ctr"/>
                      <a:r>
                        <a:rPr lang="tr-TR" sz="4000" b="1" cap="none" spc="0" baseline="0" dirty="0">
                          <a:ln w="12700">
                            <a:solidFill>
                              <a:schemeClr val="tx2">
                                <a:lumMod val="75000"/>
                              </a:schemeClr>
                            </a:solidFill>
                            <a:prstDash val="solid"/>
                          </a:ln>
                          <a:solidFill>
                            <a:schemeClr val="tx1"/>
                          </a:solidFill>
                          <a:effectLst>
                            <a:outerShdw dist="38100" dir="2640000" algn="bl" rotWithShape="0">
                              <a:schemeClr val="tx2">
                                <a:lumMod val="75000"/>
                              </a:schemeClr>
                            </a:outerShdw>
                          </a:effectLst>
                        </a:rPr>
                        <a:t>DİL</a:t>
                      </a:r>
                      <a:endParaRPr lang="tr-TR" sz="4000" b="1" cap="none" spc="0" dirty="0">
                        <a:ln w="12700">
                          <a:solidFill>
                            <a:schemeClr val="tx2">
                              <a:lumMod val="75000"/>
                            </a:schemeClr>
                          </a:solidFill>
                          <a:prstDash val="solid"/>
                        </a:ln>
                        <a:solidFill>
                          <a:schemeClr val="tx1"/>
                        </a:solidFill>
                        <a:effectLst>
                          <a:outerShdw dist="38100" dir="2640000" algn="bl" rotWithShape="0">
                            <a:schemeClr val="tx2">
                              <a:lumMod val="75000"/>
                            </a:schemeClr>
                          </a:outerShdw>
                        </a:effectLst>
                      </a:endParaRPr>
                    </a:p>
                  </a:txBody>
                  <a:tcPr marL="121920" marR="121920">
                    <a:lnR w="12700" cap="flat" cmpd="sng" algn="ctr">
                      <a:solidFill>
                        <a:schemeClr val="accent6">
                          <a:lumMod val="50000"/>
                        </a:schemeClr>
                      </a:solidFill>
                      <a:prstDash val="solid"/>
                      <a:round/>
                      <a:headEnd type="none" w="med" len="med"/>
                      <a:tailEnd type="none" w="med" len="med"/>
                    </a:ln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dirty="0"/>
                        <a:t>Yabancı Dil Testi </a:t>
                      </a:r>
                    </a:p>
                  </a:txBody>
                  <a:tcPr marL="121920" marR="121920">
                    <a:lnL w="12700" cap="flat" cmpd="sng" algn="ctr">
                      <a:solidFill>
                        <a:schemeClr val="accent6">
                          <a:lumMod val="50000"/>
                        </a:schemeClr>
                      </a:solidFill>
                      <a:prstDash val="solid"/>
                      <a:round/>
                      <a:headEnd type="none" w="med" len="med"/>
                      <a:tailEnd type="none" w="med" len="med"/>
                    </a:lnL>
                    <a:lnB w="12700" cap="flat" cmpd="sng" algn="ctr">
                      <a:solidFill>
                        <a:schemeClr val="accent6">
                          <a:lumMod val="50000"/>
                        </a:schemeClr>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0"/>
                  </a:ext>
                </a:extLst>
              </a:tr>
              <a:tr h="370840">
                <a:tc vMerge="1">
                  <a:txBody>
                    <a:bodyPr/>
                    <a:lstStyle/>
                    <a:p>
                      <a:endParaRPr lang="tr-TR" dirty="0"/>
                    </a:p>
                  </a:txBody>
                  <a:tcPr/>
                </a:tc>
                <a:tc>
                  <a:txBody>
                    <a:bodyPr/>
                    <a:lstStyle/>
                    <a:p>
                      <a:pPr algn="ctr"/>
                      <a:r>
                        <a:rPr lang="tr-TR" dirty="0"/>
                        <a:t> 2 testin en az birinden ham puanı       </a:t>
                      </a:r>
                      <a:r>
                        <a:rPr lang="tr-TR" b="1" dirty="0"/>
                        <a:t>0,5</a:t>
                      </a:r>
                    </a:p>
                  </a:txBody>
                  <a:tcPr marL="121920" marR="121920">
                    <a:lnL w="12700" cap="flat" cmpd="sng" algn="ctr">
                      <a:solidFill>
                        <a:schemeClr val="accent6">
                          <a:lumMod val="50000"/>
                        </a:schemeClr>
                      </a:solidFill>
                      <a:prstDash val="solid"/>
                      <a:round/>
                      <a:headEnd type="none" w="med" len="med"/>
                      <a:tailEnd type="none" w="med" len="med"/>
                    </a:lnL>
                    <a:lnT w="12700" cap="flat" cmpd="sng" algn="ctr">
                      <a:solidFill>
                        <a:schemeClr val="accent6">
                          <a:lumMod val="50000"/>
                        </a:schemeClr>
                      </a:solidFill>
                      <a:prstDash val="solid"/>
                      <a:round/>
                      <a:headEnd type="none" w="med" len="med"/>
                      <a:tailEnd type="none" w="med" len="med"/>
                    </a:lnT>
                    <a:solidFill>
                      <a:schemeClr val="accent6">
                        <a:lumMod val="20000"/>
                        <a:lumOff val="80000"/>
                      </a:schemeClr>
                    </a:solidFill>
                  </a:tcPr>
                </a:tc>
                <a:extLst>
                  <a:ext uri="{0D108BD9-81ED-4DB2-BD59-A6C34878D82A}">
                    <a16:rowId xmlns:a16="http://schemas.microsoft.com/office/drawing/2014/main" val="10001"/>
                  </a:ext>
                </a:extLst>
              </a:tr>
            </a:tbl>
          </a:graphicData>
        </a:graphic>
      </p:graphicFrame>
      <p:pic>
        <p:nvPicPr>
          <p:cNvPr id="23" name="Resim 2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61444" y="2529317"/>
            <a:ext cx="661189" cy="390934"/>
          </a:xfrm>
          <a:prstGeom prst="rect">
            <a:avLst/>
          </a:prstGeom>
        </p:spPr>
      </p:pic>
      <p:pic>
        <p:nvPicPr>
          <p:cNvPr id="24" name="Resim 2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65183" y="3675658"/>
            <a:ext cx="521245" cy="390934"/>
          </a:xfrm>
          <a:prstGeom prst="rect">
            <a:avLst/>
          </a:prstGeom>
        </p:spPr>
      </p:pic>
      <p:pic>
        <p:nvPicPr>
          <p:cNvPr id="25" name="Resim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65182" y="4855996"/>
            <a:ext cx="521245" cy="390934"/>
          </a:xfrm>
          <a:prstGeom prst="rect">
            <a:avLst/>
          </a:prstGeom>
        </p:spPr>
      </p:pic>
      <p:pic>
        <p:nvPicPr>
          <p:cNvPr id="26" name="Resim 2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65182" y="5754341"/>
            <a:ext cx="521245" cy="390934"/>
          </a:xfrm>
          <a:prstGeom prst="rect">
            <a:avLst/>
          </a:prstGeom>
        </p:spPr>
      </p:pic>
      <p:sp>
        <p:nvSpPr>
          <p:cNvPr id="27" name="Metin kutusu 26"/>
          <p:cNvSpPr txBox="1"/>
          <p:nvPr/>
        </p:nvSpPr>
        <p:spPr>
          <a:xfrm>
            <a:off x="6428935" y="6183144"/>
            <a:ext cx="5337496" cy="492443"/>
          </a:xfrm>
          <a:prstGeom prst="rect">
            <a:avLst/>
          </a:prstGeom>
          <a:noFill/>
        </p:spPr>
        <p:txBody>
          <a:bodyPr wrap="square" rtlCol="0">
            <a:spAutoFit/>
          </a:bodyPr>
          <a:lstStyle/>
          <a:p>
            <a:r>
              <a:rPr lang="tr-TR" sz="1300" dirty="0">
                <a:solidFill>
                  <a:srgbClr val="FF0000"/>
                </a:solidFill>
              </a:rPr>
              <a:t>Not: Sayısal, Eşit Ağırlık, Sözel ve Dil puanının hesaplanabilmesi için TYT puanının hesaplanması gerekir.</a:t>
            </a:r>
          </a:p>
        </p:txBody>
      </p:sp>
    </p:spTree>
    <p:extLst>
      <p:ext uri="{BB962C8B-B14F-4D97-AF65-F5344CB8AC3E}">
        <p14:creationId xmlns:p14="http://schemas.microsoft.com/office/powerpoint/2010/main" val="23256623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Metin kutusu 9"/>
          <p:cNvSpPr txBox="1"/>
          <p:nvPr/>
        </p:nvSpPr>
        <p:spPr>
          <a:xfrm>
            <a:off x="189860" y="3104383"/>
            <a:ext cx="2252343" cy="1015663"/>
          </a:xfrm>
          <a:prstGeom prst="rect">
            <a:avLst/>
          </a:prstGeom>
          <a:noFill/>
        </p:spPr>
        <p:txBody>
          <a:bodyPr wrap="square" rtlCol="0">
            <a:spAutoFit/>
          </a:bodyPr>
          <a:lstStyle/>
          <a:p>
            <a:pPr algn="ctr"/>
            <a:r>
              <a:rPr lang="tr-TR" sz="2000" dirty="0">
                <a:solidFill>
                  <a:srgbClr val="1B6D6B"/>
                </a:solidFill>
                <a:latin typeface="Arial Black" panose="020B0A04020102020204" pitchFamily="34" charset="0"/>
              </a:rPr>
              <a:t>HAM PUAN VE EK PUAN NEDİR?</a:t>
            </a:r>
          </a:p>
        </p:txBody>
      </p:sp>
      <p:pic>
        <p:nvPicPr>
          <p:cNvPr id="5" name="Resim 4"/>
          <p:cNvPicPr>
            <a:picLocks noChangeAspect="1"/>
          </p:cNvPicPr>
          <p:nvPr/>
        </p:nvPicPr>
        <p:blipFill>
          <a:blip r:embed="rId2"/>
          <a:stretch>
            <a:fillRect/>
          </a:stretch>
        </p:blipFill>
        <p:spPr>
          <a:xfrm>
            <a:off x="4271322" y="1333221"/>
            <a:ext cx="5025081" cy="4076952"/>
          </a:xfrm>
          <a:prstGeom prst="rect">
            <a:avLst/>
          </a:prstGeom>
        </p:spPr>
      </p:pic>
      <p:pic>
        <p:nvPicPr>
          <p:cNvPr id="9" name="Resim 8"/>
          <p:cNvPicPr>
            <a:picLocks noChangeAspect="1"/>
          </p:cNvPicPr>
          <p:nvPr/>
        </p:nvPicPr>
        <p:blipFill>
          <a:blip r:embed="rId3"/>
          <a:stretch>
            <a:fillRect/>
          </a:stretch>
        </p:blipFill>
        <p:spPr>
          <a:xfrm>
            <a:off x="6518647" y="2337519"/>
            <a:ext cx="648423" cy="1721864"/>
          </a:xfrm>
          <a:prstGeom prst="rect">
            <a:avLst/>
          </a:prstGeom>
        </p:spPr>
      </p:pic>
      <p:sp>
        <p:nvSpPr>
          <p:cNvPr id="13" name="Dikdörtgen 12"/>
          <p:cNvSpPr/>
          <p:nvPr/>
        </p:nvSpPr>
        <p:spPr>
          <a:xfrm>
            <a:off x="5874285" y="2148255"/>
            <a:ext cx="789755" cy="461665"/>
          </a:xfrm>
          <a:prstGeom prst="rect">
            <a:avLst/>
          </a:prstGeom>
          <a:noFill/>
        </p:spPr>
        <p:txBody>
          <a:bodyPr wrap="square" lIns="91440" tIns="45720" rIns="91440" bIns="45720">
            <a:spAutoFit/>
          </a:bodyPr>
          <a:lstStyle/>
          <a:p>
            <a:pPr algn="ctr"/>
            <a:r>
              <a:rPr lang="tr-TR" sz="2400" b="1" cap="none" spc="0" dirty="0">
                <a:ln w="0"/>
                <a:solidFill>
                  <a:schemeClr val="bg1"/>
                </a:solidFill>
                <a:effectLst>
                  <a:outerShdw blurRad="38100" dist="19050" dir="2700000" algn="tl" rotWithShape="0">
                    <a:schemeClr val="dk1">
                      <a:alpha val="40000"/>
                    </a:schemeClr>
                  </a:outerShdw>
                </a:effectLst>
              </a:rPr>
              <a:t>01</a:t>
            </a:r>
          </a:p>
        </p:txBody>
      </p:sp>
      <p:sp>
        <p:nvSpPr>
          <p:cNvPr id="33" name="Dikdörtgen 32"/>
          <p:cNvSpPr/>
          <p:nvPr/>
        </p:nvSpPr>
        <p:spPr>
          <a:xfrm>
            <a:off x="7132513" y="2148255"/>
            <a:ext cx="789755" cy="461665"/>
          </a:xfrm>
          <a:prstGeom prst="rect">
            <a:avLst/>
          </a:prstGeom>
          <a:noFill/>
        </p:spPr>
        <p:txBody>
          <a:bodyPr wrap="square" lIns="91440" tIns="45720" rIns="91440" bIns="45720">
            <a:spAutoFit/>
          </a:bodyPr>
          <a:lstStyle/>
          <a:p>
            <a:pPr algn="ctr"/>
            <a:r>
              <a:rPr lang="tr-TR" sz="2400" b="1" cap="none" spc="0" dirty="0">
                <a:ln w="0"/>
                <a:solidFill>
                  <a:schemeClr val="bg1"/>
                </a:solidFill>
                <a:effectLst>
                  <a:outerShdw blurRad="38100" dist="19050" dir="2700000" algn="tl" rotWithShape="0">
                    <a:schemeClr val="dk1">
                      <a:alpha val="40000"/>
                    </a:schemeClr>
                  </a:outerShdw>
                </a:effectLst>
              </a:rPr>
              <a:t>02</a:t>
            </a:r>
          </a:p>
        </p:txBody>
      </p:sp>
      <p:sp>
        <p:nvSpPr>
          <p:cNvPr id="34" name="Dikdörtgen 33"/>
          <p:cNvSpPr/>
          <p:nvPr/>
        </p:nvSpPr>
        <p:spPr>
          <a:xfrm>
            <a:off x="7458117" y="3104387"/>
            <a:ext cx="789755" cy="461665"/>
          </a:xfrm>
          <a:prstGeom prst="rect">
            <a:avLst/>
          </a:prstGeom>
          <a:noFill/>
        </p:spPr>
        <p:txBody>
          <a:bodyPr wrap="square" lIns="91440" tIns="45720" rIns="91440" bIns="45720">
            <a:spAutoFit/>
          </a:bodyPr>
          <a:lstStyle/>
          <a:p>
            <a:pPr algn="ctr"/>
            <a:r>
              <a:rPr lang="tr-TR" sz="2400" b="1" cap="none" spc="0" dirty="0">
                <a:ln w="0"/>
                <a:solidFill>
                  <a:schemeClr val="bg1"/>
                </a:solidFill>
                <a:effectLst>
                  <a:outerShdw blurRad="38100" dist="19050" dir="2700000" algn="tl" rotWithShape="0">
                    <a:schemeClr val="dk1">
                      <a:alpha val="40000"/>
                    </a:schemeClr>
                  </a:outerShdw>
                </a:effectLst>
              </a:rPr>
              <a:t>03</a:t>
            </a:r>
          </a:p>
        </p:txBody>
      </p:sp>
      <p:sp>
        <p:nvSpPr>
          <p:cNvPr id="35" name="Dikdörtgen 34"/>
          <p:cNvSpPr/>
          <p:nvPr/>
        </p:nvSpPr>
        <p:spPr>
          <a:xfrm>
            <a:off x="7047102" y="4017822"/>
            <a:ext cx="789755" cy="461665"/>
          </a:xfrm>
          <a:prstGeom prst="rect">
            <a:avLst/>
          </a:prstGeom>
          <a:noFill/>
        </p:spPr>
        <p:txBody>
          <a:bodyPr wrap="square" lIns="91440" tIns="45720" rIns="91440" bIns="45720">
            <a:spAutoFit/>
          </a:bodyPr>
          <a:lstStyle/>
          <a:p>
            <a:pPr algn="ctr"/>
            <a:r>
              <a:rPr lang="tr-TR" sz="2400" b="1" cap="none" spc="0" dirty="0">
                <a:ln w="0"/>
                <a:solidFill>
                  <a:schemeClr val="bg1"/>
                </a:solidFill>
                <a:effectLst>
                  <a:outerShdw blurRad="38100" dist="19050" dir="2700000" algn="tl" rotWithShape="0">
                    <a:schemeClr val="dk1">
                      <a:alpha val="40000"/>
                    </a:schemeClr>
                  </a:outerShdw>
                </a:effectLst>
              </a:rPr>
              <a:t>04</a:t>
            </a:r>
          </a:p>
        </p:txBody>
      </p:sp>
      <p:sp>
        <p:nvSpPr>
          <p:cNvPr id="36" name="Dikdörtgen 35"/>
          <p:cNvSpPr/>
          <p:nvPr/>
        </p:nvSpPr>
        <p:spPr>
          <a:xfrm>
            <a:off x="5924888" y="4042284"/>
            <a:ext cx="789755" cy="461665"/>
          </a:xfrm>
          <a:prstGeom prst="rect">
            <a:avLst/>
          </a:prstGeom>
          <a:noFill/>
        </p:spPr>
        <p:txBody>
          <a:bodyPr wrap="square" lIns="91440" tIns="45720" rIns="91440" bIns="45720">
            <a:spAutoFit/>
          </a:bodyPr>
          <a:lstStyle/>
          <a:p>
            <a:pPr algn="ctr"/>
            <a:r>
              <a:rPr lang="tr-TR" sz="2400" b="1" cap="none" spc="0" dirty="0">
                <a:ln w="0"/>
                <a:solidFill>
                  <a:schemeClr val="bg1"/>
                </a:solidFill>
                <a:effectLst>
                  <a:outerShdw blurRad="38100" dist="19050" dir="2700000" algn="tl" rotWithShape="0">
                    <a:schemeClr val="dk1">
                      <a:alpha val="40000"/>
                    </a:schemeClr>
                  </a:outerShdw>
                </a:effectLst>
              </a:rPr>
              <a:t>05</a:t>
            </a:r>
          </a:p>
        </p:txBody>
      </p:sp>
      <p:sp>
        <p:nvSpPr>
          <p:cNvPr id="37" name="Dikdörtgen 36"/>
          <p:cNvSpPr/>
          <p:nvPr/>
        </p:nvSpPr>
        <p:spPr>
          <a:xfrm>
            <a:off x="5432013" y="3049862"/>
            <a:ext cx="789755" cy="461665"/>
          </a:xfrm>
          <a:prstGeom prst="rect">
            <a:avLst/>
          </a:prstGeom>
          <a:noFill/>
        </p:spPr>
        <p:txBody>
          <a:bodyPr wrap="square" lIns="91440" tIns="45720" rIns="91440" bIns="45720">
            <a:spAutoFit/>
          </a:bodyPr>
          <a:lstStyle/>
          <a:p>
            <a:pPr algn="ctr"/>
            <a:r>
              <a:rPr lang="tr-TR" sz="2400" b="1" cap="none" spc="0" dirty="0">
                <a:ln w="0"/>
                <a:solidFill>
                  <a:schemeClr val="bg1"/>
                </a:solidFill>
                <a:effectLst>
                  <a:outerShdw blurRad="38100" dist="19050" dir="2700000" algn="tl" rotWithShape="0">
                    <a:schemeClr val="dk1">
                      <a:alpha val="40000"/>
                    </a:schemeClr>
                  </a:outerShdw>
                </a:effectLst>
              </a:rPr>
              <a:t>06</a:t>
            </a:r>
          </a:p>
        </p:txBody>
      </p:sp>
      <p:sp>
        <p:nvSpPr>
          <p:cNvPr id="16" name="Yuvarlatılmış Dikdörtgen 15"/>
          <p:cNvSpPr/>
          <p:nvPr/>
        </p:nvSpPr>
        <p:spPr>
          <a:xfrm>
            <a:off x="3926493" y="182880"/>
            <a:ext cx="2916363" cy="1223889"/>
          </a:xfrm>
          <a:prstGeom prst="roundRect">
            <a:avLst/>
          </a:prstGeom>
          <a:noFill/>
          <a:ln>
            <a:solidFill>
              <a:srgbClr val="559B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a:solidFill>
                  <a:srgbClr val="559B04"/>
                </a:solidFill>
              </a:rPr>
              <a:t>HAM PUAN: Yapılan netler ile elde edilen puandır. OBP ekli değildir.</a:t>
            </a:r>
          </a:p>
        </p:txBody>
      </p:sp>
      <p:sp>
        <p:nvSpPr>
          <p:cNvPr id="38" name="Yuvarlatılmış Dikdörtgen 37"/>
          <p:cNvSpPr/>
          <p:nvPr/>
        </p:nvSpPr>
        <p:spPr>
          <a:xfrm>
            <a:off x="7260423" y="363331"/>
            <a:ext cx="2916363" cy="986857"/>
          </a:xfrm>
          <a:prstGeom prst="roundRect">
            <a:avLst/>
          </a:prstGeom>
          <a:noFill/>
          <a:ln>
            <a:solidFill>
              <a:srgbClr val="00BFD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a:solidFill>
                  <a:srgbClr val="00BFD2"/>
                </a:solidFill>
              </a:rPr>
              <a:t>EK PUAN: Meslek Lisesi mezunlarına verilen puandır.</a:t>
            </a:r>
          </a:p>
        </p:txBody>
      </p:sp>
      <p:sp>
        <p:nvSpPr>
          <p:cNvPr id="39" name="Yuvarlatılmış Dikdörtgen 38"/>
          <p:cNvSpPr/>
          <p:nvPr/>
        </p:nvSpPr>
        <p:spPr>
          <a:xfrm>
            <a:off x="9157856" y="2560321"/>
            <a:ext cx="2272144" cy="1213802"/>
          </a:xfrm>
          <a:prstGeom prst="roundRect">
            <a:avLst/>
          </a:prstGeom>
          <a:noFill/>
          <a:ln>
            <a:solidFill>
              <a:srgbClr val="EA222C"/>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500" b="1" dirty="0">
                <a:solidFill>
                  <a:srgbClr val="EA222C"/>
                </a:solidFill>
              </a:rPr>
              <a:t>Meslek Lisesi mezunları kendi alanlarını tercih ederken ek  puan alırlar.</a:t>
            </a:r>
          </a:p>
        </p:txBody>
      </p:sp>
      <p:sp>
        <p:nvSpPr>
          <p:cNvPr id="40" name="Yuvarlatılmış Dikdörtgen 39"/>
          <p:cNvSpPr/>
          <p:nvPr/>
        </p:nvSpPr>
        <p:spPr>
          <a:xfrm>
            <a:off x="8357449" y="4747919"/>
            <a:ext cx="2916363" cy="986857"/>
          </a:xfrm>
          <a:prstGeom prst="roundRect">
            <a:avLst/>
          </a:prstGeom>
          <a:noFill/>
          <a:ln>
            <a:solidFill>
              <a:srgbClr val="E05707"/>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a:solidFill>
                  <a:srgbClr val="E05707"/>
                </a:solidFill>
              </a:rPr>
              <a:t>15 Puan ile 30 Puan aralığında ek puan verilmektedir.</a:t>
            </a:r>
          </a:p>
        </p:txBody>
      </p:sp>
      <p:sp>
        <p:nvSpPr>
          <p:cNvPr id="41" name="Yuvarlatılmış Dikdörtgen 40"/>
          <p:cNvSpPr/>
          <p:nvPr/>
        </p:nvSpPr>
        <p:spPr>
          <a:xfrm>
            <a:off x="2507673" y="4747919"/>
            <a:ext cx="2807731" cy="986857"/>
          </a:xfrm>
          <a:prstGeom prst="roundRect">
            <a:avLst/>
          </a:prstGeom>
          <a:noFill/>
          <a:ln>
            <a:solidFill>
              <a:srgbClr val="9F005D"/>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a:solidFill>
                  <a:srgbClr val="9F005D"/>
                </a:solidFill>
              </a:rPr>
              <a:t>DİPLOMA NOTU X 0,3 </a:t>
            </a:r>
          </a:p>
          <a:p>
            <a:pPr algn="ctr"/>
            <a:r>
              <a:rPr lang="tr-TR" b="1" dirty="0">
                <a:solidFill>
                  <a:srgbClr val="9F005D"/>
                </a:solidFill>
              </a:rPr>
              <a:t>Eklenecek ek puanı vermektedir.</a:t>
            </a:r>
          </a:p>
        </p:txBody>
      </p:sp>
      <p:sp>
        <p:nvSpPr>
          <p:cNvPr id="42" name="Yuvarlatılmış Dikdörtgen 41"/>
          <p:cNvSpPr/>
          <p:nvPr/>
        </p:nvSpPr>
        <p:spPr>
          <a:xfrm>
            <a:off x="2739084" y="2624291"/>
            <a:ext cx="1645963" cy="1312796"/>
          </a:xfrm>
          <a:prstGeom prst="roundRect">
            <a:avLst/>
          </a:prstGeom>
          <a:noFill/>
          <a:ln>
            <a:solidFill>
              <a:srgbClr val="008C95"/>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400" b="1" dirty="0">
                <a:solidFill>
                  <a:srgbClr val="0070C0"/>
                </a:solidFill>
              </a:rPr>
              <a:t>Ek Puan alınacak alanlar başvuru kılavuzunda Tablo 3A ve 3C den bakılabilir.</a:t>
            </a:r>
          </a:p>
        </p:txBody>
      </p:sp>
      <p:sp>
        <p:nvSpPr>
          <p:cNvPr id="43" name="Metin kutusu 42"/>
          <p:cNvSpPr txBox="1"/>
          <p:nvPr/>
        </p:nvSpPr>
        <p:spPr>
          <a:xfrm>
            <a:off x="1578755" y="757138"/>
            <a:ext cx="2320656" cy="1600438"/>
          </a:xfrm>
          <a:prstGeom prst="rect">
            <a:avLst/>
          </a:prstGeom>
          <a:noFill/>
        </p:spPr>
        <p:txBody>
          <a:bodyPr wrap="square" rtlCol="0">
            <a:spAutoFit/>
          </a:bodyPr>
          <a:lstStyle/>
          <a:p>
            <a:pPr algn="ctr"/>
            <a:r>
              <a:rPr lang="tr-TR" sz="1400" b="1" dirty="0"/>
              <a:t>30.03.2012 tarihinden sonra Meslek Lisesine Kayıt olan adaylar sadece ÖNLİSANS tercihlerinde ek puan alırlar.</a:t>
            </a:r>
          </a:p>
          <a:p>
            <a:pPr algn="ctr"/>
            <a:endParaRPr lang="tr-TR" sz="1400" dirty="0"/>
          </a:p>
        </p:txBody>
      </p:sp>
    </p:spTree>
    <p:extLst>
      <p:ext uri="{BB962C8B-B14F-4D97-AF65-F5344CB8AC3E}">
        <p14:creationId xmlns:p14="http://schemas.microsoft.com/office/powerpoint/2010/main" val="3348370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path" presetSubtype="0" accel="50000" decel="50000" fill="hold" grpId="0" nodeType="withEffect">
                                  <p:stCondLst>
                                    <p:cond delay="0"/>
                                  </p:stCondLst>
                                  <p:childTnLst>
                                    <p:animMotion origin="layout" path="M 0 0 C 0.069 0 0.125 0.056 0.125 0.125 C 0.125 0.194 0.069 0.25 0 0.25 C -0.069 0.25 -0.125 0.194 -0.125 0.125 C -0.125 0.056 -0.069 0 0 0 Z" pathEditMode="relative" ptsTypes="">
                                      <p:cBhvr>
                                        <p:cTn id="6" dur="2000" fill="hold"/>
                                        <p:tgtEl>
                                          <p:spTgt spid="10"/>
                                        </p:tgtEl>
                                        <p:attrNameLst>
                                          <p:attrName>ppt_x</p:attrName>
                                          <p:attrName>ppt_y</p:attrName>
                                        </p:attrNameLst>
                                      </p:cBhvr>
                                    </p:animMotion>
                                  </p:childTnLst>
                                </p:cTn>
                              </p:par>
                              <p:par>
                                <p:cTn id="7" presetID="42" presetClass="entr" presetSubtype="0" fill="hold" grpId="0" nodeType="withEffect">
                                  <p:stCondLst>
                                    <p:cond delay="0"/>
                                  </p:stCondLst>
                                  <p:childTnLst>
                                    <p:set>
                                      <p:cBhvr>
                                        <p:cTn id="8" dur="1" fill="hold">
                                          <p:stCondLst>
                                            <p:cond delay="0"/>
                                          </p:stCondLst>
                                        </p:cTn>
                                        <p:tgtEl>
                                          <p:spTgt spid="43"/>
                                        </p:tgtEl>
                                        <p:attrNameLst>
                                          <p:attrName>style.visibility</p:attrName>
                                        </p:attrNameLst>
                                      </p:cBhvr>
                                      <p:to>
                                        <p:strVal val="visible"/>
                                      </p:to>
                                    </p:set>
                                    <p:animEffect transition="in" filter="fade">
                                      <p:cBhvr>
                                        <p:cTn id="9" dur="1000"/>
                                        <p:tgtEl>
                                          <p:spTgt spid="43"/>
                                        </p:tgtEl>
                                      </p:cBhvr>
                                    </p:animEffect>
                                    <p:anim calcmode="lin" valueType="num">
                                      <p:cBhvr>
                                        <p:cTn id="10" dur="1000" fill="hold"/>
                                        <p:tgtEl>
                                          <p:spTgt spid="43"/>
                                        </p:tgtEl>
                                        <p:attrNameLst>
                                          <p:attrName>ppt_x</p:attrName>
                                        </p:attrNameLst>
                                      </p:cBhvr>
                                      <p:tavLst>
                                        <p:tav tm="0">
                                          <p:val>
                                            <p:strVal val="#ppt_x"/>
                                          </p:val>
                                        </p:tav>
                                        <p:tav tm="100000">
                                          <p:val>
                                            <p:strVal val="#ppt_x"/>
                                          </p:val>
                                        </p:tav>
                                      </p:tavLst>
                                    </p:anim>
                                    <p:anim calcmode="lin" valueType="num">
                                      <p:cBhvr>
                                        <p:cTn id="11" dur="1000" fill="hold"/>
                                        <p:tgtEl>
                                          <p:spTgt spid="43"/>
                                        </p:tgtEl>
                                        <p:attrNameLst>
                                          <p:attrName>ppt_y</p:attrName>
                                        </p:attrNameLst>
                                      </p:cBhvr>
                                      <p:tavLst>
                                        <p:tav tm="0">
                                          <p:val>
                                            <p:strVal val="#ppt_y+.1"/>
                                          </p:val>
                                        </p:tav>
                                        <p:tav tm="100000">
                                          <p:val>
                                            <p:strVal val="#ppt_y"/>
                                          </p:val>
                                        </p:tav>
                                      </p:tavLst>
                                    </p:anim>
                                  </p:childTnLst>
                                </p:cTn>
                              </p:par>
                              <p:par>
                                <p:cTn id="12" presetID="2" presetClass="entr" presetSubtype="4" fill="hold" nodeType="with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fade">
                                      <p:cBhvr>
                                        <p:cTn id="32" dur="1000"/>
                                        <p:tgtEl>
                                          <p:spTgt spid="33"/>
                                        </p:tgtEl>
                                      </p:cBhvr>
                                    </p:animEffect>
                                    <p:anim calcmode="lin" valueType="num">
                                      <p:cBhvr>
                                        <p:cTn id="33" dur="1000" fill="hold"/>
                                        <p:tgtEl>
                                          <p:spTgt spid="33"/>
                                        </p:tgtEl>
                                        <p:attrNameLst>
                                          <p:attrName>ppt_x</p:attrName>
                                        </p:attrNameLst>
                                      </p:cBhvr>
                                      <p:tavLst>
                                        <p:tav tm="0">
                                          <p:val>
                                            <p:strVal val="#ppt_x"/>
                                          </p:val>
                                        </p:tav>
                                        <p:tav tm="100000">
                                          <p:val>
                                            <p:strVal val="#ppt_x"/>
                                          </p:val>
                                        </p:tav>
                                      </p:tavLst>
                                    </p:anim>
                                    <p:anim calcmode="lin" valueType="num">
                                      <p:cBhvr>
                                        <p:cTn id="34" dur="1000" fill="hold"/>
                                        <p:tgtEl>
                                          <p:spTgt spid="33"/>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fade">
                                      <p:cBhvr>
                                        <p:cTn id="37" dur="1000"/>
                                        <p:tgtEl>
                                          <p:spTgt spid="38"/>
                                        </p:tgtEl>
                                      </p:cBhvr>
                                    </p:animEffect>
                                    <p:anim calcmode="lin" valueType="num">
                                      <p:cBhvr>
                                        <p:cTn id="38" dur="1000" fill="hold"/>
                                        <p:tgtEl>
                                          <p:spTgt spid="38"/>
                                        </p:tgtEl>
                                        <p:attrNameLst>
                                          <p:attrName>ppt_x</p:attrName>
                                        </p:attrNameLst>
                                      </p:cBhvr>
                                      <p:tavLst>
                                        <p:tav tm="0">
                                          <p:val>
                                            <p:strVal val="#ppt_x"/>
                                          </p:val>
                                        </p:tav>
                                        <p:tav tm="100000">
                                          <p:val>
                                            <p:strVal val="#ppt_x"/>
                                          </p:val>
                                        </p:tav>
                                      </p:tavLst>
                                    </p:anim>
                                    <p:anim calcmode="lin" valueType="num">
                                      <p:cBhvr>
                                        <p:cTn id="39" dur="1000" fill="hold"/>
                                        <p:tgtEl>
                                          <p:spTgt spid="38"/>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fade">
                                      <p:cBhvr>
                                        <p:cTn id="47" dur="1000"/>
                                        <p:tgtEl>
                                          <p:spTgt spid="39"/>
                                        </p:tgtEl>
                                      </p:cBhvr>
                                    </p:animEffect>
                                    <p:anim calcmode="lin" valueType="num">
                                      <p:cBhvr>
                                        <p:cTn id="48" dur="1000" fill="hold"/>
                                        <p:tgtEl>
                                          <p:spTgt spid="39"/>
                                        </p:tgtEl>
                                        <p:attrNameLst>
                                          <p:attrName>ppt_x</p:attrName>
                                        </p:attrNameLst>
                                      </p:cBhvr>
                                      <p:tavLst>
                                        <p:tav tm="0">
                                          <p:val>
                                            <p:strVal val="#ppt_x"/>
                                          </p:val>
                                        </p:tav>
                                        <p:tav tm="100000">
                                          <p:val>
                                            <p:strVal val="#ppt_x"/>
                                          </p:val>
                                        </p:tav>
                                      </p:tavLst>
                                    </p:anim>
                                    <p:anim calcmode="lin" valueType="num">
                                      <p:cBhvr>
                                        <p:cTn id="49" dur="1000" fill="hold"/>
                                        <p:tgtEl>
                                          <p:spTgt spid="39"/>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fade">
                                      <p:cBhvr>
                                        <p:cTn id="52" dur="1000"/>
                                        <p:tgtEl>
                                          <p:spTgt spid="35"/>
                                        </p:tgtEl>
                                      </p:cBhvr>
                                    </p:animEffect>
                                    <p:anim calcmode="lin" valueType="num">
                                      <p:cBhvr>
                                        <p:cTn id="53" dur="1000" fill="hold"/>
                                        <p:tgtEl>
                                          <p:spTgt spid="35"/>
                                        </p:tgtEl>
                                        <p:attrNameLst>
                                          <p:attrName>ppt_x</p:attrName>
                                        </p:attrNameLst>
                                      </p:cBhvr>
                                      <p:tavLst>
                                        <p:tav tm="0">
                                          <p:val>
                                            <p:strVal val="#ppt_x"/>
                                          </p:val>
                                        </p:tav>
                                        <p:tav tm="100000">
                                          <p:val>
                                            <p:strVal val="#ppt_x"/>
                                          </p:val>
                                        </p:tav>
                                      </p:tavLst>
                                    </p:anim>
                                    <p:anim calcmode="lin" valueType="num">
                                      <p:cBhvr>
                                        <p:cTn id="54" dur="1000" fill="hold"/>
                                        <p:tgtEl>
                                          <p:spTgt spid="35"/>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Effect transition="in" filter="fade">
                                      <p:cBhvr>
                                        <p:cTn id="57" dur="1000"/>
                                        <p:tgtEl>
                                          <p:spTgt spid="40"/>
                                        </p:tgtEl>
                                      </p:cBhvr>
                                    </p:animEffect>
                                    <p:anim calcmode="lin" valueType="num">
                                      <p:cBhvr>
                                        <p:cTn id="58" dur="1000" fill="hold"/>
                                        <p:tgtEl>
                                          <p:spTgt spid="40"/>
                                        </p:tgtEl>
                                        <p:attrNameLst>
                                          <p:attrName>ppt_x</p:attrName>
                                        </p:attrNameLst>
                                      </p:cBhvr>
                                      <p:tavLst>
                                        <p:tav tm="0">
                                          <p:val>
                                            <p:strVal val="#ppt_x"/>
                                          </p:val>
                                        </p:tav>
                                        <p:tav tm="100000">
                                          <p:val>
                                            <p:strVal val="#ppt_x"/>
                                          </p:val>
                                        </p:tav>
                                      </p:tavLst>
                                    </p:anim>
                                    <p:anim calcmode="lin" valueType="num">
                                      <p:cBhvr>
                                        <p:cTn id="59" dur="1000" fill="hold"/>
                                        <p:tgtEl>
                                          <p:spTgt spid="40"/>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Effect transition="in" filter="fade">
                                      <p:cBhvr>
                                        <p:cTn id="67" dur="1000"/>
                                        <p:tgtEl>
                                          <p:spTgt spid="41"/>
                                        </p:tgtEl>
                                      </p:cBhvr>
                                    </p:animEffect>
                                    <p:anim calcmode="lin" valueType="num">
                                      <p:cBhvr>
                                        <p:cTn id="68" dur="1000" fill="hold"/>
                                        <p:tgtEl>
                                          <p:spTgt spid="41"/>
                                        </p:tgtEl>
                                        <p:attrNameLst>
                                          <p:attrName>ppt_x</p:attrName>
                                        </p:attrNameLst>
                                      </p:cBhvr>
                                      <p:tavLst>
                                        <p:tav tm="0">
                                          <p:val>
                                            <p:strVal val="#ppt_x"/>
                                          </p:val>
                                        </p:tav>
                                        <p:tav tm="100000">
                                          <p:val>
                                            <p:strVal val="#ppt_x"/>
                                          </p:val>
                                        </p:tav>
                                      </p:tavLst>
                                    </p:anim>
                                    <p:anim calcmode="lin" valueType="num">
                                      <p:cBhvr>
                                        <p:cTn id="69" dur="1000" fill="hold"/>
                                        <p:tgtEl>
                                          <p:spTgt spid="41"/>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fade">
                                      <p:cBhvr>
                                        <p:cTn id="72" dur="1000"/>
                                        <p:tgtEl>
                                          <p:spTgt spid="37"/>
                                        </p:tgtEl>
                                      </p:cBhvr>
                                    </p:animEffect>
                                    <p:anim calcmode="lin" valueType="num">
                                      <p:cBhvr>
                                        <p:cTn id="73" dur="1000" fill="hold"/>
                                        <p:tgtEl>
                                          <p:spTgt spid="37"/>
                                        </p:tgtEl>
                                        <p:attrNameLst>
                                          <p:attrName>ppt_x</p:attrName>
                                        </p:attrNameLst>
                                      </p:cBhvr>
                                      <p:tavLst>
                                        <p:tav tm="0">
                                          <p:val>
                                            <p:strVal val="#ppt_x"/>
                                          </p:val>
                                        </p:tav>
                                        <p:tav tm="100000">
                                          <p:val>
                                            <p:strVal val="#ppt_x"/>
                                          </p:val>
                                        </p:tav>
                                      </p:tavLst>
                                    </p:anim>
                                    <p:anim calcmode="lin" valueType="num">
                                      <p:cBhvr>
                                        <p:cTn id="74" dur="1000" fill="hold"/>
                                        <p:tgtEl>
                                          <p:spTgt spid="37"/>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fade">
                                      <p:cBhvr>
                                        <p:cTn id="77" dur="1000"/>
                                        <p:tgtEl>
                                          <p:spTgt spid="42"/>
                                        </p:tgtEl>
                                      </p:cBhvr>
                                    </p:animEffect>
                                    <p:anim calcmode="lin" valueType="num">
                                      <p:cBhvr>
                                        <p:cTn id="78" dur="1000" fill="hold"/>
                                        <p:tgtEl>
                                          <p:spTgt spid="42"/>
                                        </p:tgtEl>
                                        <p:attrNameLst>
                                          <p:attrName>ppt_x</p:attrName>
                                        </p:attrNameLst>
                                      </p:cBhvr>
                                      <p:tavLst>
                                        <p:tav tm="0">
                                          <p:val>
                                            <p:strVal val="#ppt_x"/>
                                          </p:val>
                                        </p:tav>
                                        <p:tav tm="100000">
                                          <p:val>
                                            <p:strVal val="#ppt_x"/>
                                          </p:val>
                                        </p:tav>
                                      </p:tavLst>
                                    </p:anim>
                                    <p:anim calcmode="lin" valueType="num">
                                      <p:cBhvr>
                                        <p:cTn id="79"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P spid="33" grpId="0"/>
      <p:bldP spid="34" grpId="0"/>
      <p:bldP spid="35" grpId="0"/>
      <p:bldP spid="36" grpId="0"/>
      <p:bldP spid="37" grpId="0"/>
      <p:bldP spid="16" grpId="0" animBg="1"/>
      <p:bldP spid="38" grpId="0" animBg="1"/>
      <p:bldP spid="39" grpId="0" animBg="1"/>
      <p:bldP spid="40" grpId="0" animBg="1"/>
      <p:bldP spid="41" grpId="0" animBg="1"/>
      <p:bldP spid="42" grpId="0" animBg="1"/>
      <p:bldP spid="4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Metin kutusu 9"/>
          <p:cNvSpPr txBox="1"/>
          <p:nvPr/>
        </p:nvSpPr>
        <p:spPr>
          <a:xfrm>
            <a:off x="120591" y="3021258"/>
            <a:ext cx="2252343" cy="1323439"/>
          </a:xfrm>
          <a:prstGeom prst="rect">
            <a:avLst/>
          </a:prstGeom>
          <a:noFill/>
        </p:spPr>
        <p:txBody>
          <a:bodyPr wrap="square" rtlCol="0">
            <a:spAutoFit/>
          </a:bodyPr>
          <a:lstStyle/>
          <a:p>
            <a:pPr algn="ctr"/>
            <a:r>
              <a:rPr lang="tr-TR" sz="2000" dirty="0">
                <a:solidFill>
                  <a:srgbClr val="1B6D6B"/>
                </a:solidFill>
                <a:latin typeface="Arial Black" panose="020B0A04020102020204" pitchFamily="34" charset="0"/>
              </a:rPr>
              <a:t>OTURUM TARİHLERİ VE DİĞER BİLGİLER</a:t>
            </a:r>
          </a:p>
        </p:txBody>
      </p:sp>
      <p:pic>
        <p:nvPicPr>
          <p:cNvPr id="13" name="Resim 12"/>
          <p:cNvPicPr>
            <a:picLocks noChangeAspect="1"/>
          </p:cNvPicPr>
          <p:nvPr/>
        </p:nvPicPr>
        <p:blipFill>
          <a:blip r:embed="rId2"/>
          <a:stretch>
            <a:fillRect/>
          </a:stretch>
        </p:blipFill>
        <p:spPr>
          <a:xfrm>
            <a:off x="2998808" y="959238"/>
            <a:ext cx="4942541" cy="4845818"/>
          </a:xfrm>
          <a:prstGeom prst="rect">
            <a:avLst/>
          </a:prstGeom>
        </p:spPr>
      </p:pic>
      <p:sp>
        <p:nvSpPr>
          <p:cNvPr id="16" name="Metin kutusu 15"/>
          <p:cNvSpPr txBox="1"/>
          <p:nvPr/>
        </p:nvSpPr>
        <p:spPr>
          <a:xfrm>
            <a:off x="6630649" y="1058244"/>
            <a:ext cx="4314443" cy="584775"/>
          </a:xfrm>
          <a:prstGeom prst="rect">
            <a:avLst/>
          </a:prstGeom>
          <a:noFill/>
        </p:spPr>
        <p:txBody>
          <a:bodyPr wrap="square" rtlCol="0">
            <a:spAutoFit/>
          </a:bodyPr>
          <a:lstStyle/>
          <a:p>
            <a:r>
              <a:rPr lang="tr-TR" sz="1600" b="1" dirty="0"/>
              <a:t>Sınavlar genel olarak Haziran ayının 2. haftası hafta sonu yapılır.</a:t>
            </a:r>
          </a:p>
        </p:txBody>
      </p:sp>
      <p:sp>
        <p:nvSpPr>
          <p:cNvPr id="17" name="Metin kutusu 16"/>
          <p:cNvSpPr txBox="1"/>
          <p:nvPr/>
        </p:nvSpPr>
        <p:spPr>
          <a:xfrm>
            <a:off x="5993340" y="2003485"/>
            <a:ext cx="5990843" cy="830997"/>
          </a:xfrm>
          <a:prstGeom prst="rect">
            <a:avLst/>
          </a:prstGeom>
          <a:noFill/>
        </p:spPr>
        <p:txBody>
          <a:bodyPr wrap="square" rtlCol="0">
            <a:spAutoFit/>
          </a:bodyPr>
          <a:lstStyle/>
          <a:p>
            <a:r>
              <a:rPr lang="tr-TR" sz="1600" b="1" dirty="0"/>
              <a:t>Sınava giren adaylar sabah oturumu için saat:10:00’dan öğleden sonra oturumu içinde 15:30’dan sonra sınav salonuna alınmazlar.</a:t>
            </a:r>
          </a:p>
        </p:txBody>
      </p:sp>
      <p:sp>
        <p:nvSpPr>
          <p:cNvPr id="18" name="Metin kutusu 17"/>
          <p:cNvSpPr txBox="1"/>
          <p:nvPr/>
        </p:nvSpPr>
        <p:spPr>
          <a:xfrm>
            <a:off x="6788727" y="2948728"/>
            <a:ext cx="4946072" cy="523220"/>
          </a:xfrm>
          <a:prstGeom prst="rect">
            <a:avLst/>
          </a:prstGeom>
          <a:noFill/>
        </p:spPr>
        <p:txBody>
          <a:bodyPr wrap="square" rtlCol="0">
            <a:spAutoFit/>
          </a:bodyPr>
          <a:lstStyle/>
          <a:p>
            <a:r>
              <a:rPr lang="tr-TR" sz="1400" b="1" dirty="0"/>
              <a:t>Oturum ücreti  her yıl ÖSYM tarafından güncellenmektedir.</a:t>
            </a:r>
          </a:p>
        </p:txBody>
      </p:sp>
      <p:sp>
        <p:nvSpPr>
          <p:cNvPr id="19" name="Metin kutusu 18"/>
          <p:cNvSpPr txBox="1"/>
          <p:nvPr/>
        </p:nvSpPr>
        <p:spPr>
          <a:xfrm>
            <a:off x="6788728" y="4247713"/>
            <a:ext cx="4752109" cy="784830"/>
          </a:xfrm>
          <a:prstGeom prst="rect">
            <a:avLst/>
          </a:prstGeom>
          <a:noFill/>
        </p:spPr>
        <p:txBody>
          <a:bodyPr wrap="square" rtlCol="0">
            <a:spAutoFit/>
          </a:bodyPr>
          <a:lstStyle/>
          <a:p>
            <a:r>
              <a:rPr lang="tr-TR" sz="1500" b="1" dirty="0"/>
              <a:t>Sınava katılan adaylar için sınava giriş evrakı ile birlikte fotoğrafı güncel olan Yeni Nüfus cüzdanı veya geçerliliği olan pasaport istenmektedir.</a:t>
            </a:r>
          </a:p>
        </p:txBody>
      </p:sp>
    </p:spTree>
    <p:extLst>
      <p:ext uri="{BB962C8B-B14F-4D97-AF65-F5344CB8AC3E}">
        <p14:creationId xmlns:p14="http://schemas.microsoft.com/office/powerpoint/2010/main" val="2433004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grpId="0" nodeType="withEffect">
                                  <p:stCondLst>
                                    <p:cond delay="0"/>
                                  </p:stCondLst>
                                  <p:childTnLst>
                                    <p:animMotion origin="layout" path="M 4.79167E-6 -1.85185E-6 L 4.79167E-6 0.00023 C 0.00273 0.00533 0.0052 0.01088 0.00807 0.01597 C 0.00937 0.01852 0.01106 0.01991 0.01263 0.02199 C 0.01341 0.02338 0.01406 0.025 0.01484 0.02616 C 0.01705 0.02963 0.01953 0.03264 0.02174 0.03634 C 0.02304 0.03866 0.02369 0.04213 0.02513 0.04421 C 0.02682 0.04699 0.02903 0.04792 0.03072 0.05046 C 0.04453 0.07084 0.03333 0.05972 0.04335 0.06852 C 0.05026 0.08704 0.03867 0.05741 0.0513 0.08264 C 0.05664 0.09352 0.05325 0.08959 0.05585 0.09884 C 0.06328 0.12523 0.05559 0.09306 0.06145 0.11898 C 0.06184 0.12246 0.0621 0.12593 0.06263 0.12917 C 0.06341 0.13357 0.06536 0.14028 0.06601 0.14537 C 0.06653 0.14931 0.06679 0.15347 0.06718 0.15741 C 0.06862 0.17014 0.06783 0.16088 0.06953 0.17153 C 0.07148 0.18496 0.07161 0.18611 0.07291 0.19792 C 0.0733 0.21389 0.07408 0.23009 0.07408 0.2463 C 0.07408 0.26389 0.07369 0.28148 0.07291 0.29884 C 0.07252 0.30695 0.07148 0.31505 0.07057 0.32315 C 0.07018 0.32639 0.07005 0.32986 0.06953 0.3331 C 0.06888 0.33611 0.06783 0.33843 0.06718 0.34121 C 0.06627 0.34514 0.06562 0.34931 0.06497 0.35347 C 0.06458 0.35533 0.06406 0.35741 0.0638 0.35949 C 0.06302 0.36528 0.06171 0.37477 0.06041 0.37963 C 0.05963 0.38241 0.05872 0.38496 0.05807 0.38773 C 0.05768 0.38959 0.05755 0.3919 0.0569 0.39375 C 0.05429 0.40209 0.05338 0.40602 0.04895 0.40996 C 0.04869 0.41019 0.04817 0.40996 0.04778 0.40996 L 0.05807 0.40579 L -0.00443 0.00394 L 4.79167E-6 -1.85185E-6 Z " pathEditMode="relative" rAng="0" ptsTypes="AAAAAAAAAAAAAAAAAAAAAAAAAAAAAAAA">
                                      <p:cBhvr>
                                        <p:cTn id="6" dur="2000" fill="hold"/>
                                        <p:tgtEl>
                                          <p:spTgt spid="10"/>
                                        </p:tgtEl>
                                        <p:attrNameLst>
                                          <p:attrName>ppt_x</p:attrName>
                                          <p:attrName>ppt_y</p:attrName>
                                        </p:attrNameLst>
                                      </p:cBhvr>
                                      <p:rCtr x="3477" y="20486"/>
                                    </p:animMotion>
                                  </p:childTnLst>
                                </p:cTn>
                              </p:par>
                              <p:par>
                                <p:cTn id="7" presetID="2" presetClass="entr" presetSubtype="4" fill="hold" nodeType="withEffect">
                                  <p:stCondLst>
                                    <p:cond delay="0"/>
                                  </p:stCondLst>
                                  <p:childTnLst>
                                    <p:set>
                                      <p:cBhvr>
                                        <p:cTn id="8" dur="1" fill="hold">
                                          <p:stCondLst>
                                            <p:cond delay="0"/>
                                          </p:stCondLst>
                                        </p:cTn>
                                        <p:tgtEl>
                                          <p:spTgt spid="13"/>
                                        </p:tgtEl>
                                        <p:attrNameLst>
                                          <p:attrName>style.visibility</p:attrName>
                                        </p:attrNameLst>
                                      </p:cBhvr>
                                      <p:to>
                                        <p:strVal val="visible"/>
                                      </p:to>
                                    </p:set>
                                    <p:anim calcmode="lin" valueType="num">
                                      <p:cBhvr additive="base">
                                        <p:cTn id="9" dur="500" fill="hold"/>
                                        <p:tgtEl>
                                          <p:spTgt spid="13"/>
                                        </p:tgtEl>
                                        <p:attrNameLst>
                                          <p:attrName>ppt_x</p:attrName>
                                        </p:attrNameLst>
                                      </p:cBhvr>
                                      <p:tavLst>
                                        <p:tav tm="0">
                                          <p:val>
                                            <p:strVal val="#ppt_x"/>
                                          </p:val>
                                        </p:tav>
                                        <p:tav tm="100000">
                                          <p:val>
                                            <p:strVal val="#ppt_x"/>
                                          </p:val>
                                        </p:tav>
                                      </p:tavLst>
                                    </p:anim>
                                    <p:anim calcmode="lin" valueType="num">
                                      <p:cBhvr additive="base">
                                        <p:cTn id="10" dur="500" fill="hold"/>
                                        <p:tgtEl>
                                          <p:spTgt spid="13"/>
                                        </p:tgtEl>
                                        <p:attrNameLst>
                                          <p:attrName>ppt_y</p:attrName>
                                        </p:attrNameLst>
                                      </p:cBhvr>
                                      <p:tavLst>
                                        <p:tav tm="0">
                                          <p:val>
                                            <p:strVal val="1+#ppt_h/2"/>
                                          </p:val>
                                        </p:tav>
                                        <p:tav tm="100000">
                                          <p:val>
                                            <p:strVal val="#ppt_y"/>
                                          </p:val>
                                        </p:tav>
                                      </p:tavLst>
                                    </p:anim>
                                  </p:childTnLst>
                                </p:cTn>
                              </p:par>
                              <p:par>
                                <p:cTn id="11" presetID="2" presetClass="entr" presetSubtype="4"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additive="base">
                                        <p:cTn id="17" dur="500" fill="hold"/>
                                        <p:tgtEl>
                                          <p:spTgt spid="17"/>
                                        </p:tgtEl>
                                        <p:attrNameLst>
                                          <p:attrName>ppt_x</p:attrName>
                                        </p:attrNameLst>
                                      </p:cBhvr>
                                      <p:tavLst>
                                        <p:tav tm="0">
                                          <p:val>
                                            <p:strVal val="#ppt_x"/>
                                          </p:val>
                                        </p:tav>
                                        <p:tav tm="100000">
                                          <p:val>
                                            <p:strVal val="#ppt_x"/>
                                          </p:val>
                                        </p:tav>
                                      </p:tavLst>
                                    </p:anim>
                                    <p:anim calcmode="lin" valueType="num">
                                      <p:cBhvr additive="base">
                                        <p:cTn id="18" dur="500" fill="hold"/>
                                        <p:tgtEl>
                                          <p:spTgt spid="17"/>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anim calcmode="lin" valueType="num">
                                      <p:cBhvr additive="base">
                                        <p:cTn id="21" dur="500" fill="hold"/>
                                        <p:tgtEl>
                                          <p:spTgt spid="18"/>
                                        </p:tgtEl>
                                        <p:attrNameLst>
                                          <p:attrName>ppt_x</p:attrName>
                                        </p:attrNameLst>
                                      </p:cBhvr>
                                      <p:tavLst>
                                        <p:tav tm="0">
                                          <p:val>
                                            <p:strVal val="#ppt_x"/>
                                          </p:val>
                                        </p:tav>
                                        <p:tav tm="100000">
                                          <p:val>
                                            <p:strVal val="#ppt_x"/>
                                          </p:val>
                                        </p:tav>
                                      </p:tavLst>
                                    </p:anim>
                                    <p:anim calcmode="lin" valueType="num">
                                      <p:cBhvr additive="base">
                                        <p:cTn id="22" dur="500" fill="hold"/>
                                        <p:tgtEl>
                                          <p:spTgt spid="18"/>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9">
                                            <p:txEl>
                                              <p:pRg st="0" end="0"/>
                                            </p:txEl>
                                          </p:spTgt>
                                        </p:tgtEl>
                                        <p:attrNameLst>
                                          <p:attrName>style.visibility</p:attrName>
                                        </p:attrNameLst>
                                      </p:cBhvr>
                                      <p:to>
                                        <p:strVal val="visible"/>
                                      </p:to>
                                    </p:set>
                                    <p:anim calcmode="lin" valueType="num">
                                      <p:cBhvr additive="base">
                                        <p:cTn id="25"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6" grpId="0"/>
      <p:bldP spid="17" grpId="0"/>
      <p:bldP spid="1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ounded Rectangle 27"/>
          <p:cNvSpPr/>
          <p:nvPr/>
        </p:nvSpPr>
        <p:spPr>
          <a:xfrm>
            <a:off x="283537" y="1850067"/>
            <a:ext cx="3827719" cy="3508445"/>
          </a:xfrm>
          <a:prstGeom prst="roundRect">
            <a:avLst/>
          </a:prstGeom>
          <a:ln/>
        </p:spPr>
        <p:style>
          <a:lnRef idx="1">
            <a:schemeClr val="accent5"/>
          </a:lnRef>
          <a:fillRef idx="3">
            <a:schemeClr val="accent5"/>
          </a:fillRef>
          <a:effectRef idx="2">
            <a:schemeClr val="accent5"/>
          </a:effectRef>
          <a:fontRef idx="minor">
            <a:schemeClr val="lt1"/>
          </a:fontRef>
        </p:style>
        <p:txBody>
          <a:bodyPr rtlCol="0" anchor="ctr"/>
          <a:lstStyle/>
          <a:p>
            <a:pPr algn="ctr"/>
            <a:r>
              <a:rPr lang="tr-TR"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SAYISAL</a:t>
            </a:r>
            <a:r>
              <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rPr>
              <a:t> PUAN TÜRÜNDEN ÖĞRECİ ALAN BÖLÜMLER</a:t>
            </a:r>
            <a:endParaRPr lang="en-US" sz="2400" b="1" dirty="0">
              <a:solidFill>
                <a:schemeClr val="tx1">
                  <a:lumMod val="95000"/>
                  <a:lumOff val="5000"/>
                </a:schemeClr>
              </a:solidFill>
            </a:endParaRPr>
          </a:p>
        </p:txBody>
      </p:sp>
      <p:sp>
        <p:nvSpPr>
          <p:cNvPr id="32" name="31 Dikdörtgen"/>
          <p:cNvSpPr/>
          <p:nvPr/>
        </p:nvSpPr>
        <p:spPr>
          <a:xfrm>
            <a:off x="0" y="0"/>
            <a:ext cx="12192000" cy="99203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tr-TR"/>
          </a:p>
        </p:txBody>
      </p:sp>
      <p:sp>
        <p:nvSpPr>
          <p:cNvPr id="33" name="TextBox 4"/>
          <p:cNvSpPr txBox="1"/>
          <p:nvPr/>
        </p:nvSpPr>
        <p:spPr>
          <a:xfrm>
            <a:off x="-218536" y="63630"/>
            <a:ext cx="12192000" cy="1077218"/>
          </a:xfrm>
          <a:prstGeom prst="rect">
            <a:avLst/>
          </a:prstGeom>
          <a:noFill/>
        </p:spPr>
        <p:txBody>
          <a:bodyPr wrap="square" rtlCol="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tr-TR" sz="4000" dirty="0">
                <a:ln w="0"/>
                <a:solidFill>
                  <a:schemeClr val="accent1"/>
                </a:solidFill>
                <a:effectLst>
                  <a:outerShdw blurRad="38100" dist="25400" dir="5400000" algn="ctr" rotWithShape="0">
                    <a:srgbClr val="6E747A">
                      <a:alpha val="43000"/>
                    </a:srgbClr>
                  </a:outerShdw>
                </a:effectLst>
                <a:ea typeface="Roboto Bk" pitchFamily="2" charset="0"/>
              </a:rPr>
              <a:t>SAYISAL PUANA GÖRE </a:t>
            </a:r>
          </a:p>
          <a:p>
            <a:pPr algn="ctr"/>
            <a:endParaRPr lang="en-US" sz="2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a typeface="Roboto Bk" pitchFamily="2" charset="0"/>
            </a:endParaRPr>
          </a:p>
        </p:txBody>
      </p:sp>
      <p:sp>
        <p:nvSpPr>
          <p:cNvPr id="34" name="Rectangle 5"/>
          <p:cNvSpPr/>
          <p:nvPr/>
        </p:nvSpPr>
        <p:spPr>
          <a:xfrm>
            <a:off x="324618" y="576413"/>
            <a:ext cx="10944665" cy="461665"/>
          </a:xfrm>
          <a:prstGeom prst="rect">
            <a:avLst/>
          </a:prstGeom>
        </p:spPr>
        <p:txBody>
          <a:bodyPr wrap="square">
            <a:spAutoFit/>
          </a:bodyPr>
          <a:lstStyle/>
          <a:p>
            <a:pPr algn="ctr"/>
            <a:r>
              <a:rPr lang="tr-TR"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ÖĞRENCİ ALACAK BÖLÜMLER</a:t>
            </a:r>
            <a:endPar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3" name="12 Slayt Numarası Yer Tutucusu"/>
          <p:cNvSpPr>
            <a:spLocks noGrp="1"/>
          </p:cNvSpPr>
          <p:nvPr>
            <p:ph type="sldNum" sz="quarter" idx="12"/>
          </p:nvPr>
        </p:nvSpPr>
        <p:spPr/>
        <p:txBody>
          <a:bodyPr/>
          <a:lstStyle/>
          <a:p>
            <a:fld id="{2F0443AE-4F20-4B40-B91B-135E9B6A23DD}" type="slidenum">
              <a:rPr lang="en-US" smtClean="0"/>
              <a:pPr/>
              <a:t>35</a:t>
            </a:fld>
            <a:endParaRPr lang="en-US"/>
          </a:p>
        </p:txBody>
      </p:sp>
      <p:graphicFrame>
        <p:nvGraphicFramePr>
          <p:cNvPr id="14" name="13 Tablo"/>
          <p:cNvGraphicFramePr>
            <a:graphicFrameLocks noGrp="1"/>
          </p:cNvGraphicFramePr>
          <p:nvPr>
            <p:extLst>
              <p:ext uri="{D42A27DB-BD31-4B8C-83A1-F6EECF244321}">
                <p14:modId xmlns:p14="http://schemas.microsoft.com/office/powerpoint/2010/main" val="636382154"/>
              </p:ext>
            </p:extLst>
          </p:nvPr>
        </p:nvGraphicFramePr>
        <p:xfrm>
          <a:off x="4257750" y="1099288"/>
          <a:ext cx="7197061" cy="5486400"/>
        </p:xfrm>
        <a:graphic>
          <a:graphicData uri="http://schemas.openxmlformats.org/drawingml/2006/table">
            <a:tbl>
              <a:tblPr firstRow="1" bandRow="1">
                <a:tableStyleId>{BDBED569-4797-4DF1-A0F4-6AAB3CD982D8}</a:tableStyleId>
              </a:tblPr>
              <a:tblGrid>
                <a:gridCol w="7197061">
                  <a:extLst>
                    <a:ext uri="{9D8B030D-6E8A-4147-A177-3AD203B41FA5}">
                      <a16:colId xmlns:a16="http://schemas.microsoft.com/office/drawing/2014/main" val="20000"/>
                    </a:ext>
                  </a:extLst>
                </a:gridCol>
              </a:tblGrid>
              <a:tr h="356269">
                <a:tc>
                  <a:txBody>
                    <a:bodyPr/>
                    <a:lstStyle/>
                    <a:p>
                      <a:r>
                        <a:rPr lang="tr-TR" dirty="0"/>
                        <a:t>Tıp</a:t>
                      </a:r>
                    </a:p>
                  </a:txBody>
                  <a:tcPr marL="121920" marR="121920"/>
                </a:tc>
                <a:extLst>
                  <a:ext uri="{0D108BD9-81ED-4DB2-BD59-A6C34878D82A}">
                    <a16:rowId xmlns:a16="http://schemas.microsoft.com/office/drawing/2014/main" val="10000"/>
                  </a:ext>
                </a:extLst>
              </a:tr>
              <a:tr h="356269">
                <a:tc>
                  <a:txBody>
                    <a:bodyPr/>
                    <a:lstStyle/>
                    <a:p>
                      <a:r>
                        <a:rPr lang="tr-TR" dirty="0"/>
                        <a:t>Beslenme ve Diyetetik</a:t>
                      </a:r>
                    </a:p>
                  </a:txBody>
                  <a:tcPr marL="121920" marR="121920"/>
                </a:tc>
                <a:extLst>
                  <a:ext uri="{0D108BD9-81ED-4DB2-BD59-A6C34878D82A}">
                    <a16:rowId xmlns:a16="http://schemas.microsoft.com/office/drawing/2014/main" val="10001"/>
                  </a:ext>
                </a:extLst>
              </a:tr>
              <a:tr h="356269">
                <a:tc>
                  <a:txBody>
                    <a:bodyPr/>
                    <a:lstStyle/>
                    <a:p>
                      <a:r>
                        <a:rPr lang="tr-TR" dirty="0"/>
                        <a:t>Bilgisayar ve Yazılım Mühendisliği</a:t>
                      </a:r>
                    </a:p>
                  </a:txBody>
                  <a:tcPr marL="121920" marR="121920"/>
                </a:tc>
                <a:extLst>
                  <a:ext uri="{0D108BD9-81ED-4DB2-BD59-A6C34878D82A}">
                    <a16:rowId xmlns:a16="http://schemas.microsoft.com/office/drawing/2014/main" val="10002"/>
                  </a:ext>
                </a:extLst>
              </a:tr>
              <a:tr h="356269">
                <a:tc>
                  <a:txBody>
                    <a:bodyPr/>
                    <a:lstStyle/>
                    <a:p>
                      <a:r>
                        <a:rPr lang="tr-TR" dirty="0"/>
                        <a:t>Dil ve Konuşma Terapisi</a:t>
                      </a:r>
                    </a:p>
                  </a:txBody>
                  <a:tcPr marL="121920" marR="121920"/>
                </a:tc>
                <a:extLst>
                  <a:ext uri="{0D108BD9-81ED-4DB2-BD59-A6C34878D82A}">
                    <a16:rowId xmlns:a16="http://schemas.microsoft.com/office/drawing/2014/main" val="10003"/>
                  </a:ext>
                </a:extLst>
              </a:tr>
              <a:tr h="356269">
                <a:tc>
                  <a:txBody>
                    <a:bodyPr/>
                    <a:lstStyle/>
                    <a:p>
                      <a:r>
                        <a:rPr lang="tr-TR" dirty="0"/>
                        <a:t>Dijital Oyun Tasarımı </a:t>
                      </a:r>
                    </a:p>
                  </a:txBody>
                  <a:tcPr marL="121920" marR="121920"/>
                </a:tc>
                <a:extLst>
                  <a:ext uri="{0D108BD9-81ED-4DB2-BD59-A6C34878D82A}">
                    <a16:rowId xmlns:a16="http://schemas.microsoft.com/office/drawing/2014/main" val="10004"/>
                  </a:ext>
                </a:extLst>
              </a:tr>
              <a:tr h="356269">
                <a:tc>
                  <a:txBody>
                    <a:bodyPr/>
                    <a:lstStyle/>
                    <a:p>
                      <a:r>
                        <a:rPr lang="tr-TR" dirty="0"/>
                        <a:t>Diş Hekimliği</a:t>
                      </a:r>
                    </a:p>
                  </a:txBody>
                  <a:tcPr marL="121920" marR="121920"/>
                </a:tc>
                <a:extLst>
                  <a:ext uri="{0D108BD9-81ED-4DB2-BD59-A6C34878D82A}">
                    <a16:rowId xmlns:a16="http://schemas.microsoft.com/office/drawing/2014/main" val="10005"/>
                  </a:ext>
                </a:extLst>
              </a:tr>
              <a:tr h="356269">
                <a:tc>
                  <a:txBody>
                    <a:bodyPr/>
                    <a:lstStyle/>
                    <a:p>
                      <a:r>
                        <a:rPr lang="tr-TR" dirty="0"/>
                        <a:t>Eczacılık</a:t>
                      </a:r>
                    </a:p>
                  </a:txBody>
                  <a:tcPr marL="121920" marR="121920"/>
                </a:tc>
                <a:extLst>
                  <a:ext uri="{0D108BD9-81ED-4DB2-BD59-A6C34878D82A}">
                    <a16:rowId xmlns:a16="http://schemas.microsoft.com/office/drawing/2014/main" val="10006"/>
                  </a:ext>
                </a:extLst>
              </a:tr>
              <a:tr h="356269">
                <a:tc>
                  <a:txBody>
                    <a:bodyPr/>
                    <a:lstStyle/>
                    <a:p>
                      <a:r>
                        <a:rPr lang="tr-TR" dirty="0" err="1"/>
                        <a:t>Ergoterapi</a:t>
                      </a:r>
                      <a:r>
                        <a:rPr lang="tr-TR" dirty="0"/>
                        <a:t> (Fakülte, Yüksek Okul)</a:t>
                      </a:r>
                    </a:p>
                  </a:txBody>
                  <a:tcPr marL="121920" marR="121920"/>
                </a:tc>
                <a:extLst>
                  <a:ext uri="{0D108BD9-81ED-4DB2-BD59-A6C34878D82A}">
                    <a16:rowId xmlns:a16="http://schemas.microsoft.com/office/drawing/2014/main" val="10007"/>
                  </a:ext>
                </a:extLst>
              </a:tr>
              <a:tr h="356269">
                <a:tc>
                  <a:txBody>
                    <a:bodyPr/>
                    <a:lstStyle/>
                    <a:p>
                      <a:r>
                        <a:rPr lang="tr-TR" dirty="0"/>
                        <a:t>Fizyoterapi ve Rehabilitasyon (Fakülte-Yüksek Okul) </a:t>
                      </a:r>
                    </a:p>
                  </a:txBody>
                  <a:tcPr marL="121920" marR="121920"/>
                </a:tc>
                <a:extLst>
                  <a:ext uri="{0D108BD9-81ED-4DB2-BD59-A6C34878D82A}">
                    <a16:rowId xmlns:a16="http://schemas.microsoft.com/office/drawing/2014/main" val="10008"/>
                  </a:ext>
                </a:extLst>
              </a:tr>
              <a:tr h="356269">
                <a:tc>
                  <a:txBody>
                    <a:bodyPr/>
                    <a:lstStyle/>
                    <a:p>
                      <a:r>
                        <a:rPr lang="tr-TR" dirty="0"/>
                        <a:t>Genetik ve </a:t>
                      </a:r>
                      <a:r>
                        <a:rPr lang="tr-TR" dirty="0" err="1"/>
                        <a:t>Biyomühendislik</a:t>
                      </a:r>
                      <a:endParaRPr lang="tr-TR" dirty="0"/>
                    </a:p>
                  </a:txBody>
                  <a:tcPr marL="121920" marR="121920"/>
                </a:tc>
                <a:extLst>
                  <a:ext uri="{0D108BD9-81ED-4DB2-BD59-A6C34878D82A}">
                    <a16:rowId xmlns:a16="http://schemas.microsoft.com/office/drawing/2014/main" val="10009"/>
                  </a:ext>
                </a:extLst>
              </a:tr>
              <a:tr h="356269">
                <a:tc>
                  <a:txBody>
                    <a:bodyPr/>
                    <a:lstStyle/>
                    <a:p>
                      <a:r>
                        <a:rPr lang="tr-TR" dirty="0"/>
                        <a:t>Hemşirelik (Fakülte) </a:t>
                      </a:r>
                    </a:p>
                  </a:txBody>
                  <a:tcPr marL="121920" marR="121920"/>
                </a:tc>
                <a:extLst>
                  <a:ext uri="{0D108BD9-81ED-4DB2-BD59-A6C34878D82A}">
                    <a16:rowId xmlns:a16="http://schemas.microsoft.com/office/drawing/2014/main" val="10010"/>
                  </a:ext>
                </a:extLst>
              </a:tr>
              <a:tr h="356269">
                <a:tc>
                  <a:txBody>
                    <a:bodyPr/>
                    <a:lstStyle/>
                    <a:p>
                      <a:r>
                        <a:rPr lang="tr-TR" dirty="0"/>
                        <a:t>İç Mimarlık</a:t>
                      </a:r>
                    </a:p>
                  </a:txBody>
                  <a:tcPr marL="121920" marR="121920"/>
                </a:tc>
                <a:extLst>
                  <a:ext uri="{0D108BD9-81ED-4DB2-BD59-A6C34878D82A}">
                    <a16:rowId xmlns:a16="http://schemas.microsoft.com/office/drawing/2014/main" val="10011"/>
                  </a:ext>
                </a:extLst>
              </a:tr>
              <a:tr h="356269">
                <a:tc>
                  <a:txBody>
                    <a:bodyPr/>
                    <a:lstStyle/>
                    <a:p>
                      <a:r>
                        <a:rPr lang="tr-TR" dirty="0"/>
                        <a:t>Kentsel Tasarım ve Peyzaj Mimarlığı</a:t>
                      </a:r>
                    </a:p>
                  </a:txBody>
                  <a:tcPr marL="121920" marR="121920"/>
                </a:tc>
                <a:extLst>
                  <a:ext uri="{0D108BD9-81ED-4DB2-BD59-A6C34878D82A}">
                    <a16:rowId xmlns:a16="http://schemas.microsoft.com/office/drawing/2014/main" val="10012"/>
                  </a:ext>
                </a:extLst>
              </a:tr>
              <a:tr h="356269">
                <a:tc>
                  <a:txBody>
                    <a:bodyPr/>
                    <a:lstStyle/>
                    <a:p>
                      <a:r>
                        <a:rPr lang="tr-TR" dirty="0"/>
                        <a:t>Mimarlık</a:t>
                      </a:r>
                    </a:p>
                  </a:txBody>
                  <a:tcPr marL="121920" marR="121920"/>
                </a:tc>
                <a:extLst>
                  <a:ext uri="{0D108BD9-81ED-4DB2-BD59-A6C34878D82A}">
                    <a16:rowId xmlns:a16="http://schemas.microsoft.com/office/drawing/2014/main" val="10013"/>
                  </a:ext>
                </a:extLst>
              </a:tr>
              <a:tr h="356269">
                <a:tc>
                  <a:txBody>
                    <a:bodyPr/>
                    <a:lstStyle/>
                    <a:p>
                      <a:r>
                        <a:rPr lang="tr-TR" dirty="0"/>
                        <a:t>Moleküler Biyoloji ve Genetik</a:t>
                      </a:r>
                    </a:p>
                  </a:txBody>
                  <a:tcPr marL="121920" marR="121920"/>
                </a:tc>
                <a:extLst>
                  <a:ext uri="{0D108BD9-81ED-4DB2-BD59-A6C34878D82A}">
                    <a16:rowId xmlns:a16="http://schemas.microsoft.com/office/drawing/2014/main" val="10014"/>
                  </a:ext>
                </a:extLst>
              </a:tr>
            </a:tbl>
          </a:graphicData>
        </a:graphic>
      </p:graphicFrame>
    </p:spTree>
    <p:extLst>
      <p:ext uri="{BB962C8B-B14F-4D97-AF65-F5344CB8AC3E}">
        <p14:creationId xmlns:p14="http://schemas.microsoft.com/office/powerpoint/2010/main" val="3595696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heel(4)">
                                      <p:cBhvr>
                                        <p:cTn id="7" dur="2000"/>
                                        <p:tgtEl>
                                          <p:spTgt spid="28"/>
                                        </p:tgtEl>
                                      </p:cBhvr>
                                    </p:animEffect>
                                  </p:childTnLst>
                                </p:cTn>
                              </p:par>
                            </p:childTnLst>
                          </p:cTn>
                        </p:par>
                        <p:par>
                          <p:cTn id="8" fill="hold">
                            <p:stCondLst>
                              <p:cond delay="2000"/>
                            </p:stCondLst>
                            <p:childTnLst>
                              <p:par>
                                <p:cTn id="9" presetID="5" presetClass="entr" presetSubtype="1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checkerboard(across)">
                                      <p:cBhvr>
                                        <p:cTn id="1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ounded Rectangle 27"/>
          <p:cNvSpPr/>
          <p:nvPr/>
        </p:nvSpPr>
        <p:spPr>
          <a:xfrm>
            <a:off x="283537" y="1850066"/>
            <a:ext cx="3827719" cy="3763925"/>
          </a:xfrm>
          <a:prstGeom prst="roundRect">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r>
              <a:rPr lang="tr-TR"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EŞİT AĞIRLIK</a:t>
            </a:r>
            <a:r>
              <a:rPr lang="tr-TR" sz="2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t>
            </a:r>
            <a:r>
              <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rPr>
              <a:t>PUAN TÜRÜNDEN ÖĞRECİ ALAN BÖLÜMLER</a:t>
            </a:r>
            <a:endParaRPr lang="en-US" sz="2400" b="1" dirty="0">
              <a:solidFill>
                <a:schemeClr val="tx1">
                  <a:lumMod val="95000"/>
                  <a:lumOff val="5000"/>
                </a:schemeClr>
              </a:solidFill>
            </a:endParaRPr>
          </a:p>
        </p:txBody>
      </p:sp>
      <p:sp>
        <p:nvSpPr>
          <p:cNvPr id="32" name="31 Dikdörtgen"/>
          <p:cNvSpPr/>
          <p:nvPr/>
        </p:nvSpPr>
        <p:spPr>
          <a:xfrm>
            <a:off x="-212652" y="0"/>
            <a:ext cx="12192000" cy="99203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tr-TR"/>
          </a:p>
        </p:txBody>
      </p:sp>
      <p:sp>
        <p:nvSpPr>
          <p:cNvPr id="33" name="TextBox 4"/>
          <p:cNvSpPr txBox="1"/>
          <p:nvPr/>
        </p:nvSpPr>
        <p:spPr>
          <a:xfrm>
            <a:off x="-218536" y="63630"/>
            <a:ext cx="12192000" cy="1077218"/>
          </a:xfrm>
          <a:prstGeom prst="rect">
            <a:avLst/>
          </a:prstGeom>
          <a:noFill/>
        </p:spPr>
        <p:txBody>
          <a:bodyPr wrap="square" rtlCol="0">
            <a:spAutoFit/>
          </a:bodyPr>
          <a:lstStyle/>
          <a:p>
            <a:pPr algn="ctr"/>
            <a:r>
              <a:rPr lang="tr-TR" sz="4000" dirty="0">
                <a:ln w="0"/>
                <a:solidFill>
                  <a:schemeClr val="accent1"/>
                </a:solidFill>
                <a:effectLst>
                  <a:outerShdw blurRad="38100" dist="25400" dir="5400000" algn="ctr" rotWithShape="0">
                    <a:srgbClr val="6E747A">
                      <a:alpha val="43000"/>
                    </a:srgbClr>
                  </a:outerShdw>
                </a:effectLst>
                <a:ea typeface="Roboto Bk" pitchFamily="2" charset="0"/>
              </a:rPr>
              <a:t>EŞİT AĞIRLIK PUANINA GÖRE</a:t>
            </a:r>
          </a:p>
          <a:p>
            <a:pPr algn="ctr"/>
            <a:endParaRPr lang="en-US" sz="2400" dirty="0">
              <a:ln w="0"/>
              <a:solidFill>
                <a:schemeClr val="accent1"/>
              </a:solidFill>
              <a:effectLst>
                <a:outerShdw blurRad="38100" dist="25400" dir="5400000" algn="ctr" rotWithShape="0">
                  <a:srgbClr val="6E747A">
                    <a:alpha val="43000"/>
                  </a:srgbClr>
                </a:outerShdw>
              </a:effectLst>
              <a:ea typeface="Roboto Bk" pitchFamily="2" charset="0"/>
            </a:endParaRPr>
          </a:p>
        </p:txBody>
      </p:sp>
      <p:sp>
        <p:nvSpPr>
          <p:cNvPr id="34" name="Rectangle 5"/>
          <p:cNvSpPr/>
          <p:nvPr/>
        </p:nvSpPr>
        <p:spPr>
          <a:xfrm>
            <a:off x="324618" y="576413"/>
            <a:ext cx="10944665" cy="461665"/>
          </a:xfrm>
          <a:prstGeom prst="rect">
            <a:avLst/>
          </a:prstGeom>
        </p:spPr>
        <p:txBody>
          <a:bodyPr wrap="square">
            <a:spAutoFit/>
          </a:bodyPr>
          <a:lstStyle/>
          <a:p>
            <a:pPr algn="ctr"/>
            <a:r>
              <a:rPr lang="tr-TR"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ÖĞRENCİ ALACAK BÖLÜMLER</a:t>
            </a:r>
            <a:endPar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3" name="12 Slayt Numarası Yer Tutucusu"/>
          <p:cNvSpPr>
            <a:spLocks noGrp="1"/>
          </p:cNvSpPr>
          <p:nvPr>
            <p:ph type="sldNum" sz="quarter" idx="12"/>
          </p:nvPr>
        </p:nvSpPr>
        <p:spPr>
          <a:xfrm>
            <a:off x="11568223" y="6492876"/>
            <a:ext cx="423531" cy="365125"/>
          </a:xfrm>
        </p:spPr>
        <p:txBody>
          <a:bodyPr/>
          <a:lstStyle/>
          <a:p>
            <a:fld id="{2F0443AE-4F20-4B40-B91B-135E9B6A23DD}" type="slidenum">
              <a:rPr lang="en-US" smtClean="0"/>
              <a:pPr/>
              <a:t>36</a:t>
            </a:fld>
            <a:endParaRPr lang="en-US" dirty="0"/>
          </a:p>
        </p:txBody>
      </p:sp>
      <p:graphicFrame>
        <p:nvGraphicFramePr>
          <p:cNvPr id="14" name="13 Tablo"/>
          <p:cNvGraphicFramePr>
            <a:graphicFrameLocks noGrp="1"/>
          </p:cNvGraphicFramePr>
          <p:nvPr>
            <p:extLst>
              <p:ext uri="{D42A27DB-BD31-4B8C-83A1-F6EECF244321}">
                <p14:modId xmlns:p14="http://schemas.microsoft.com/office/powerpoint/2010/main" val="2166414145"/>
              </p:ext>
            </p:extLst>
          </p:nvPr>
        </p:nvGraphicFramePr>
        <p:xfrm>
          <a:off x="4867349" y="1131186"/>
          <a:ext cx="6644167" cy="5486400"/>
        </p:xfrm>
        <a:graphic>
          <a:graphicData uri="http://schemas.openxmlformats.org/drawingml/2006/table">
            <a:tbl>
              <a:tblPr firstRow="1" bandRow="1">
                <a:tableStyleId>{ED083AE6-46FA-4A59-8FB0-9F97EB10719F}</a:tableStyleId>
              </a:tblPr>
              <a:tblGrid>
                <a:gridCol w="6644167">
                  <a:extLst>
                    <a:ext uri="{9D8B030D-6E8A-4147-A177-3AD203B41FA5}">
                      <a16:colId xmlns:a16="http://schemas.microsoft.com/office/drawing/2014/main" val="20000"/>
                    </a:ext>
                  </a:extLst>
                </a:gridCol>
              </a:tblGrid>
              <a:tr h="343360">
                <a:tc>
                  <a:txBody>
                    <a:bodyPr/>
                    <a:lstStyle/>
                    <a:p>
                      <a:r>
                        <a:rPr lang="tr-TR" b="0" dirty="0"/>
                        <a:t>Hukuk </a:t>
                      </a:r>
                    </a:p>
                  </a:txBody>
                  <a:tcPr marL="121920" marR="121920"/>
                </a:tc>
                <a:extLst>
                  <a:ext uri="{0D108BD9-81ED-4DB2-BD59-A6C34878D82A}">
                    <a16:rowId xmlns:a16="http://schemas.microsoft.com/office/drawing/2014/main" val="10000"/>
                  </a:ext>
                </a:extLst>
              </a:tr>
              <a:tr h="3433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a:t>Rehberlik ve Psikolojik Danışmanlık</a:t>
                      </a:r>
                    </a:p>
                  </a:txBody>
                  <a:tcPr marL="121920" marR="121920"/>
                </a:tc>
                <a:extLst>
                  <a:ext uri="{0D108BD9-81ED-4DB2-BD59-A6C34878D82A}">
                    <a16:rowId xmlns:a16="http://schemas.microsoft.com/office/drawing/2014/main" val="10001"/>
                  </a:ext>
                </a:extLst>
              </a:tr>
              <a:tr h="343360">
                <a:tc>
                  <a:txBody>
                    <a:bodyPr/>
                    <a:lstStyle/>
                    <a:p>
                      <a:r>
                        <a:rPr lang="tr-TR" dirty="0"/>
                        <a:t>Sosyal Hizmet </a:t>
                      </a:r>
                    </a:p>
                  </a:txBody>
                  <a:tcPr marL="121920" marR="121920"/>
                </a:tc>
                <a:extLst>
                  <a:ext uri="{0D108BD9-81ED-4DB2-BD59-A6C34878D82A}">
                    <a16:rowId xmlns:a16="http://schemas.microsoft.com/office/drawing/2014/main" val="10002"/>
                  </a:ext>
                </a:extLst>
              </a:tr>
              <a:tr h="343360">
                <a:tc>
                  <a:txBody>
                    <a:bodyPr/>
                    <a:lstStyle/>
                    <a:p>
                      <a:r>
                        <a:rPr lang="tr-TR" dirty="0"/>
                        <a:t>Grafik Tasarım</a:t>
                      </a:r>
                    </a:p>
                  </a:txBody>
                  <a:tcPr marL="121920" marR="121920"/>
                </a:tc>
                <a:extLst>
                  <a:ext uri="{0D108BD9-81ED-4DB2-BD59-A6C34878D82A}">
                    <a16:rowId xmlns:a16="http://schemas.microsoft.com/office/drawing/2014/main" val="10003"/>
                  </a:ext>
                </a:extLst>
              </a:tr>
              <a:tr h="343360">
                <a:tc>
                  <a:txBody>
                    <a:bodyPr/>
                    <a:lstStyle/>
                    <a:p>
                      <a:r>
                        <a:rPr lang="tr-TR" dirty="0"/>
                        <a:t>Siyaset Bilimi ve Kamu Yönetimi</a:t>
                      </a:r>
                    </a:p>
                  </a:txBody>
                  <a:tcPr marL="121920" marR="121920"/>
                </a:tc>
                <a:extLst>
                  <a:ext uri="{0D108BD9-81ED-4DB2-BD59-A6C34878D82A}">
                    <a16:rowId xmlns:a16="http://schemas.microsoft.com/office/drawing/2014/main" val="10004"/>
                  </a:ext>
                </a:extLst>
              </a:tr>
              <a:tr h="3433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a:t>Sınıf Öğretmenliği </a:t>
                      </a:r>
                    </a:p>
                  </a:txBody>
                  <a:tcPr marL="121920" marR="121920"/>
                </a:tc>
                <a:extLst>
                  <a:ext uri="{0D108BD9-81ED-4DB2-BD59-A6C34878D82A}">
                    <a16:rowId xmlns:a16="http://schemas.microsoft.com/office/drawing/2014/main" val="10005"/>
                  </a:ext>
                </a:extLst>
              </a:tr>
              <a:tr h="3433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a:t>Bankacılık </a:t>
                      </a:r>
                    </a:p>
                  </a:txBody>
                  <a:tcPr marL="121920" marR="121920"/>
                </a:tc>
                <a:extLst>
                  <a:ext uri="{0D108BD9-81ED-4DB2-BD59-A6C34878D82A}">
                    <a16:rowId xmlns:a16="http://schemas.microsoft.com/office/drawing/2014/main" val="10006"/>
                  </a:ext>
                </a:extLst>
              </a:tr>
              <a:tr h="343360">
                <a:tc>
                  <a:txBody>
                    <a:bodyPr/>
                    <a:lstStyle/>
                    <a:p>
                      <a:r>
                        <a:rPr lang="tr-TR" dirty="0"/>
                        <a:t>İktisadi ve İdari Bilimler Programları </a:t>
                      </a:r>
                    </a:p>
                  </a:txBody>
                  <a:tcPr marL="121920" marR="121920"/>
                </a:tc>
                <a:extLst>
                  <a:ext uri="{0D108BD9-81ED-4DB2-BD59-A6C34878D82A}">
                    <a16:rowId xmlns:a16="http://schemas.microsoft.com/office/drawing/2014/main" val="10007"/>
                  </a:ext>
                </a:extLst>
              </a:tr>
              <a:tr h="343360">
                <a:tc>
                  <a:txBody>
                    <a:bodyPr/>
                    <a:lstStyle/>
                    <a:p>
                      <a:r>
                        <a:rPr lang="tr-TR" dirty="0"/>
                        <a:t>İşletme</a:t>
                      </a:r>
                    </a:p>
                  </a:txBody>
                  <a:tcPr marL="121920" marR="121920"/>
                </a:tc>
                <a:extLst>
                  <a:ext uri="{0D108BD9-81ED-4DB2-BD59-A6C34878D82A}">
                    <a16:rowId xmlns:a16="http://schemas.microsoft.com/office/drawing/2014/main" val="10008"/>
                  </a:ext>
                </a:extLst>
              </a:tr>
              <a:tr h="343360">
                <a:tc>
                  <a:txBody>
                    <a:bodyPr/>
                    <a:lstStyle/>
                    <a:p>
                      <a:r>
                        <a:rPr lang="tr-TR" dirty="0"/>
                        <a:t>Kamu Yönetimi</a:t>
                      </a:r>
                    </a:p>
                  </a:txBody>
                  <a:tcPr marL="121920" marR="121920"/>
                </a:tc>
                <a:extLst>
                  <a:ext uri="{0D108BD9-81ED-4DB2-BD59-A6C34878D82A}">
                    <a16:rowId xmlns:a16="http://schemas.microsoft.com/office/drawing/2014/main" val="10009"/>
                  </a:ext>
                </a:extLst>
              </a:tr>
              <a:tr h="343360">
                <a:tc>
                  <a:txBody>
                    <a:bodyPr/>
                    <a:lstStyle/>
                    <a:p>
                      <a:r>
                        <a:rPr lang="tr-TR" dirty="0"/>
                        <a:t>Uluslararası İlişkiler</a:t>
                      </a:r>
                    </a:p>
                  </a:txBody>
                  <a:tcPr marL="121920" marR="121920"/>
                </a:tc>
                <a:extLst>
                  <a:ext uri="{0D108BD9-81ED-4DB2-BD59-A6C34878D82A}">
                    <a16:rowId xmlns:a16="http://schemas.microsoft.com/office/drawing/2014/main" val="10010"/>
                  </a:ext>
                </a:extLst>
              </a:tr>
              <a:tr h="343360">
                <a:tc>
                  <a:txBody>
                    <a:bodyPr/>
                    <a:lstStyle/>
                    <a:p>
                      <a:r>
                        <a:rPr lang="tr-TR" dirty="0"/>
                        <a:t>Moda Tasarımı</a:t>
                      </a:r>
                    </a:p>
                  </a:txBody>
                  <a:tcPr marL="121920" marR="121920"/>
                </a:tc>
                <a:extLst>
                  <a:ext uri="{0D108BD9-81ED-4DB2-BD59-A6C34878D82A}">
                    <a16:rowId xmlns:a16="http://schemas.microsoft.com/office/drawing/2014/main" val="10011"/>
                  </a:ext>
                </a:extLst>
              </a:tr>
              <a:tr h="343360">
                <a:tc>
                  <a:txBody>
                    <a:bodyPr/>
                    <a:lstStyle/>
                    <a:p>
                      <a:r>
                        <a:rPr lang="tr-TR" dirty="0"/>
                        <a:t>Psikoloji</a:t>
                      </a:r>
                    </a:p>
                  </a:txBody>
                  <a:tcPr marL="121920" marR="121920"/>
                </a:tc>
                <a:extLst>
                  <a:ext uri="{0D108BD9-81ED-4DB2-BD59-A6C34878D82A}">
                    <a16:rowId xmlns:a16="http://schemas.microsoft.com/office/drawing/2014/main" val="10012"/>
                  </a:ext>
                </a:extLst>
              </a:tr>
              <a:tr h="343360">
                <a:tc>
                  <a:txBody>
                    <a:bodyPr/>
                    <a:lstStyle/>
                    <a:p>
                      <a:r>
                        <a:rPr lang="tr-TR" dirty="0"/>
                        <a:t>Çocuk Gelişim</a:t>
                      </a:r>
                    </a:p>
                  </a:txBody>
                  <a:tcPr marL="121920" marR="121920"/>
                </a:tc>
                <a:extLst>
                  <a:ext uri="{0D108BD9-81ED-4DB2-BD59-A6C34878D82A}">
                    <a16:rowId xmlns:a16="http://schemas.microsoft.com/office/drawing/2014/main" val="10013"/>
                  </a:ext>
                </a:extLst>
              </a:tr>
              <a:tr h="343360">
                <a:tc>
                  <a:txBody>
                    <a:bodyPr/>
                    <a:lstStyle/>
                    <a:p>
                      <a:endParaRPr lang="tr-TR" dirty="0"/>
                    </a:p>
                  </a:txBody>
                  <a:tcPr marL="121920" marR="121920"/>
                </a:tc>
                <a:extLst>
                  <a:ext uri="{0D108BD9-81ED-4DB2-BD59-A6C34878D82A}">
                    <a16:rowId xmlns:a16="http://schemas.microsoft.com/office/drawing/2014/main" val="10014"/>
                  </a:ext>
                </a:extLst>
              </a:tr>
            </a:tbl>
          </a:graphicData>
        </a:graphic>
      </p:graphicFrame>
    </p:spTree>
    <p:extLst>
      <p:ext uri="{BB962C8B-B14F-4D97-AF65-F5344CB8AC3E}">
        <p14:creationId xmlns:p14="http://schemas.microsoft.com/office/powerpoint/2010/main" val="3595696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heel(4)">
                                      <p:cBhvr>
                                        <p:cTn id="7" dur="2000"/>
                                        <p:tgtEl>
                                          <p:spTgt spid="28"/>
                                        </p:tgtEl>
                                      </p:cBhvr>
                                    </p:animEffect>
                                  </p:childTnLst>
                                </p:cTn>
                              </p:par>
                            </p:childTnLst>
                          </p:cTn>
                        </p:par>
                        <p:par>
                          <p:cTn id="8" fill="hold">
                            <p:stCondLst>
                              <p:cond delay="2000"/>
                            </p:stCondLst>
                            <p:childTnLst>
                              <p:par>
                                <p:cTn id="9" presetID="5" presetClass="entr" presetSubtype="1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checkerboard(across)">
                                      <p:cBhvr>
                                        <p:cTn id="1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ounded Rectangle 27"/>
          <p:cNvSpPr/>
          <p:nvPr/>
        </p:nvSpPr>
        <p:spPr>
          <a:xfrm>
            <a:off x="283537" y="1850066"/>
            <a:ext cx="3827719" cy="3763925"/>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tr-TR"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SÖZEL</a:t>
            </a:r>
          </a:p>
          <a:p>
            <a:pPr algn="ctr"/>
            <a:r>
              <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rPr>
              <a:t>PUAN TÜRÜNDEN ÖĞRECİ ALAN BÖLÜMLER</a:t>
            </a:r>
            <a:endParaRPr lang="en-US" sz="2400" b="1" dirty="0">
              <a:solidFill>
                <a:schemeClr val="tx1">
                  <a:lumMod val="95000"/>
                  <a:lumOff val="5000"/>
                </a:schemeClr>
              </a:solidFill>
            </a:endParaRPr>
          </a:p>
        </p:txBody>
      </p:sp>
      <p:sp>
        <p:nvSpPr>
          <p:cNvPr id="32" name="31 Dikdörtgen"/>
          <p:cNvSpPr/>
          <p:nvPr/>
        </p:nvSpPr>
        <p:spPr>
          <a:xfrm>
            <a:off x="0" y="0"/>
            <a:ext cx="12192000" cy="99203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tr-TR"/>
          </a:p>
        </p:txBody>
      </p:sp>
      <p:sp>
        <p:nvSpPr>
          <p:cNvPr id="33" name="TextBox 4"/>
          <p:cNvSpPr txBox="1"/>
          <p:nvPr/>
        </p:nvSpPr>
        <p:spPr>
          <a:xfrm>
            <a:off x="-218536" y="63630"/>
            <a:ext cx="12192000" cy="1077218"/>
          </a:xfrm>
          <a:prstGeom prst="rect">
            <a:avLst/>
          </a:prstGeom>
          <a:noFill/>
        </p:spPr>
        <p:txBody>
          <a:bodyPr wrap="square" rtlCol="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tr-TR" sz="4000" dirty="0">
                <a:ln w="0"/>
                <a:solidFill>
                  <a:schemeClr val="accent1"/>
                </a:solidFill>
                <a:effectLst>
                  <a:outerShdw blurRad="38100" dist="25400" dir="5400000" algn="ctr" rotWithShape="0">
                    <a:srgbClr val="6E747A">
                      <a:alpha val="43000"/>
                    </a:srgbClr>
                  </a:outerShdw>
                </a:effectLst>
                <a:ea typeface="Roboto Bk" pitchFamily="2" charset="0"/>
              </a:rPr>
              <a:t>SÖZEL PUANINA GÖRE</a:t>
            </a:r>
          </a:p>
          <a:p>
            <a:pPr algn="ctr"/>
            <a:endParaRPr lang="en-US" sz="2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a typeface="Roboto Bk" pitchFamily="2" charset="0"/>
            </a:endParaRPr>
          </a:p>
        </p:txBody>
      </p:sp>
      <p:sp>
        <p:nvSpPr>
          <p:cNvPr id="34" name="Rectangle 5"/>
          <p:cNvSpPr/>
          <p:nvPr/>
        </p:nvSpPr>
        <p:spPr>
          <a:xfrm>
            <a:off x="324618" y="576413"/>
            <a:ext cx="10944665" cy="461665"/>
          </a:xfrm>
          <a:prstGeom prst="rect">
            <a:avLst/>
          </a:prstGeom>
        </p:spPr>
        <p:txBody>
          <a:bodyPr wrap="square">
            <a:spAutoFit/>
          </a:bodyPr>
          <a:lstStyle/>
          <a:p>
            <a:pPr algn="ctr"/>
            <a:r>
              <a:rPr lang="tr-TR"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ÖĞRENCİ ALACAK BÖLÜMLER</a:t>
            </a:r>
            <a:endPar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3" name="12 Slayt Numarası Yer Tutucusu"/>
          <p:cNvSpPr>
            <a:spLocks noGrp="1"/>
          </p:cNvSpPr>
          <p:nvPr>
            <p:ph type="sldNum" sz="quarter" idx="12"/>
          </p:nvPr>
        </p:nvSpPr>
        <p:spPr>
          <a:xfrm>
            <a:off x="11568223" y="6492876"/>
            <a:ext cx="423531" cy="365125"/>
          </a:xfrm>
        </p:spPr>
        <p:txBody>
          <a:bodyPr/>
          <a:lstStyle/>
          <a:p>
            <a:fld id="{2F0443AE-4F20-4B40-B91B-135E9B6A23DD}" type="slidenum">
              <a:rPr lang="en-US" smtClean="0"/>
              <a:pPr/>
              <a:t>37</a:t>
            </a:fld>
            <a:endParaRPr lang="en-US" dirty="0"/>
          </a:p>
        </p:txBody>
      </p:sp>
      <p:graphicFrame>
        <p:nvGraphicFramePr>
          <p:cNvPr id="14" name="13 Tablo"/>
          <p:cNvGraphicFramePr>
            <a:graphicFrameLocks noGrp="1"/>
          </p:cNvGraphicFramePr>
          <p:nvPr/>
        </p:nvGraphicFramePr>
        <p:xfrm>
          <a:off x="4867349" y="1131186"/>
          <a:ext cx="6644167" cy="5486400"/>
        </p:xfrm>
        <a:graphic>
          <a:graphicData uri="http://schemas.openxmlformats.org/drawingml/2006/table">
            <a:tbl>
              <a:tblPr firstRow="1" bandRow="1">
                <a:tableStyleId>{BC89EF96-8CEA-46FF-86C4-4CE0E7609802}</a:tableStyleId>
              </a:tblPr>
              <a:tblGrid>
                <a:gridCol w="6644167">
                  <a:extLst>
                    <a:ext uri="{9D8B030D-6E8A-4147-A177-3AD203B41FA5}">
                      <a16:colId xmlns:a16="http://schemas.microsoft.com/office/drawing/2014/main" val="20000"/>
                    </a:ext>
                  </a:extLst>
                </a:gridCol>
              </a:tblGrid>
              <a:tr h="354143">
                <a:tc>
                  <a:txBody>
                    <a:bodyPr/>
                    <a:lstStyle/>
                    <a:p>
                      <a:r>
                        <a:rPr lang="tr-TR" b="0" dirty="0"/>
                        <a:t>Animasyon ve Oyun Tasarımı</a:t>
                      </a:r>
                    </a:p>
                  </a:txBody>
                  <a:tcPr marL="121920" marR="121920"/>
                </a:tc>
                <a:extLst>
                  <a:ext uri="{0D108BD9-81ED-4DB2-BD59-A6C34878D82A}">
                    <a16:rowId xmlns:a16="http://schemas.microsoft.com/office/drawing/2014/main" val="10000"/>
                  </a:ext>
                </a:extLst>
              </a:tr>
              <a:tr h="354143">
                <a:tc>
                  <a:txBody>
                    <a:bodyPr/>
                    <a:lstStyle/>
                    <a:p>
                      <a:r>
                        <a:rPr lang="tr-TR" dirty="0"/>
                        <a:t>Çizgi Film ve Animasyon </a:t>
                      </a:r>
                    </a:p>
                  </a:txBody>
                  <a:tcPr marL="121920" marR="121920"/>
                </a:tc>
                <a:extLst>
                  <a:ext uri="{0D108BD9-81ED-4DB2-BD59-A6C34878D82A}">
                    <a16:rowId xmlns:a16="http://schemas.microsoft.com/office/drawing/2014/main" val="10001"/>
                  </a:ext>
                </a:extLst>
              </a:tr>
              <a:tr h="354143">
                <a:tc>
                  <a:txBody>
                    <a:bodyPr/>
                    <a:lstStyle/>
                    <a:p>
                      <a:r>
                        <a:rPr lang="tr-TR" dirty="0"/>
                        <a:t>Halkla İlişkiler</a:t>
                      </a:r>
                    </a:p>
                  </a:txBody>
                  <a:tcPr marL="121920" marR="121920"/>
                </a:tc>
                <a:extLst>
                  <a:ext uri="{0D108BD9-81ED-4DB2-BD59-A6C34878D82A}">
                    <a16:rowId xmlns:a16="http://schemas.microsoft.com/office/drawing/2014/main" val="10002"/>
                  </a:ext>
                </a:extLst>
              </a:tr>
              <a:tr h="354143">
                <a:tc>
                  <a:txBody>
                    <a:bodyPr/>
                    <a:lstStyle/>
                    <a:p>
                      <a:r>
                        <a:rPr lang="tr-TR" dirty="0"/>
                        <a:t>İlahiyat </a:t>
                      </a:r>
                    </a:p>
                  </a:txBody>
                  <a:tcPr marL="121920" marR="121920"/>
                </a:tc>
                <a:extLst>
                  <a:ext uri="{0D108BD9-81ED-4DB2-BD59-A6C34878D82A}">
                    <a16:rowId xmlns:a16="http://schemas.microsoft.com/office/drawing/2014/main" val="10003"/>
                  </a:ext>
                </a:extLst>
              </a:tr>
              <a:tr h="354143">
                <a:tc>
                  <a:txBody>
                    <a:bodyPr/>
                    <a:lstStyle/>
                    <a:p>
                      <a:r>
                        <a:rPr lang="tr-TR" dirty="0"/>
                        <a:t>Okul Öncesi Öğretmenliği</a:t>
                      </a:r>
                    </a:p>
                  </a:txBody>
                  <a:tcPr marL="121920" marR="121920"/>
                </a:tc>
                <a:extLst>
                  <a:ext uri="{0D108BD9-81ED-4DB2-BD59-A6C34878D82A}">
                    <a16:rowId xmlns:a16="http://schemas.microsoft.com/office/drawing/2014/main" val="10004"/>
                  </a:ext>
                </a:extLst>
              </a:tr>
              <a:tr h="354143">
                <a:tc>
                  <a:txBody>
                    <a:bodyPr/>
                    <a:lstStyle/>
                    <a:p>
                      <a:r>
                        <a:rPr lang="tr-TR" dirty="0"/>
                        <a:t>Özel Eğitim Öğretmenliği</a:t>
                      </a:r>
                    </a:p>
                  </a:txBody>
                  <a:tcPr marL="121920" marR="121920"/>
                </a:tc>
                <a:extLst>
                  <a:ext uri="{0D108BD9-81ED-4DB2-BD59-A6C34878D82A}">
                    <a16:rowId xmlns:a16="http://schemas.microsoft.com/office/drawing/2014/main" val="10005"/>
                  </a:ext>
                </a:extLst>
              </a:tr>
              <a:tr h="35414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a:t>Radyo, Televizyon ve Sinema </a:t>
                      </a:r>
                    </a:p>
                  </a:txBody>
                  <a:tcPr marL="121920" marR="121920"/>
                </a:tc>
                <a:extLst>
                  <a:ext uri="{0D108BD9-81ED-4DB2-BD59-A6C34878D82A}">
                    <a16:rowId xmlns:a16="http://schemas.microsoft.com/office/drawing/2014/main" val="10006"/>
                  </a:ext>
                </a:extLst>
              </a:tr>
              <a:tr h="354143">
                <a:tc>
                  <a:txBody>
                    <a:bodyPr/>
                    <a:lstStyle/>
                    <a:p>
                      <a:r>
                        <a:rPr lang="tr-TR" dirty="0"/>
                        <a:t>Rekreasyon Yönetimi </a:t>
                      </a:r>
                    </a:p>
                  </a:txBody>
                  <a:tcPr marL="121920" marR="121920"/>
                </a:tc>
                <a:extLst>
                  <a:ext uri="{0D108BD9-81ED-4DB2-BD59-A6C34878D82A}">
                    <a16:rowId xmlns:a16="http://schemas.microsoft.com/office/drawing/2014/main" val="10007"/>
                  </a:ext>
                </a:extLst>
              </a:tr>
              <a:tr h="354143">
                <a:tc>
                  <a:txBody>
                    <a:bodyPr/>
                    <a:lstStyle/>
                    <a:p>
                      <a:r>
                        <a:rPr lang="tr-TR" dirty="0"/>
                        <a:t>Sinema ve Televizyon</a:t>
                      </a:r>
                    </a:p>
                  </a:txBody>
                  <a:tcPr marL="121920" marR="121920"/>
                </a:tc>
                <a:extLst>
                  <a:ext uri="{0D108BD9-81ED-4DB2-BD59-A6C34878D82A}">
                    <a16:rowId xmlns:a16="http://schemas.microsoft.com/office/drawing/2014/main" val="10008"/>
                  </a:ext>
                </a:extLst>
              </a:tr>
              <a:tr h="354143">
                <a:tc>
                  <a:txBody>
                    <a:bodyPr/>
                    <a:lstStyle/>
                    <a:p>
                      <a:r>
                        <a:rPr lang="tr-TR" dirty="0"/>
                        <a:t>Sosyal Bilgiler Öğretmenliği </a:t>
                      </a:r>
                    </a:p>
                  </a:txBody>
                  <a:tcPr marL="121920" marR="121920"/>
                </a:tc>
                <a:extLst>
                  <a:ext uri="{0D108BD9-81ED-4DB2-BD59-A6C34878D82A}">
                    <a16:rowId xmlns:a16="http://schemas.microsoft.com/office/drawing/2014/main" val="10009"/>
                  </a:ext>
                </a:extLst>
              </a:tr>
              <a:tr h="354143">
                <a:tc>
                  <a:txBody>
                    <a:bodyPr/>
                    <a:lstStyle/>
                    <a:p>
                      <a:r>
                        <a:rPr lang="tr-TR" dirty="0"/>
                        <a:t>Türkçe Öğretmenliği</a:t>
                      </a:r>
                    </a:p>
                  </a:txBody>
                  <a:tcPr marL="121920" marR="121920"/>
                </a:tc>
                <a:extLst>
                  <a:ext uri="{0D108BD9-81ED-4DB2-BD59-A6C34878D82A}">
                    <a16:rowId xmlns:a16="http://schemas.microsoft.com/office/drawing/2014/main" val="10010"/>
                  </a:ext>
                </a:extLst>
              </a:tr>
              <a:tr h="354143">
                <a:tc>
                  <a:txBody>
                    <a:bodyPr/>
                    <a:lstStyle/>
                    <a:p>
                      <a:r>
                        <a:rPr lang="tr-TR" dirty="0"/>
                        <a:t>Tarih Öğretmenliği</a:t>
                      </a:r>
                    </a:p>
                  </a:txBody>
                  <a:tcPr marL="121920" marR="121920"/>
                </a:tc>
                <a:extLst>
                  <a:ext uri="{0D108BD9-81ED-4DB2-BD59-A6C34878D82A}">
                    <a16:rowId xmlns:a16="http://schemas.microsoft.com/office/drawing/2014/main" val="10011"/>
                  </a:ext>
                </a:extLst>
              </a:tr>
              <a:tr h="354143">
                <a:tc>
                  <a:txBody>
                    <a:bodyPr/>
                    <a:lstStyle/>
                    <a:p>
                      <a:r>
                        <a:rPr lang="tr-TR" dirty="0"/>
                        <a:t>Medya ve İletişim </a:t>
                      </a:r>
                    </a:p>
                  </a:txBody>
                  <a:tcPr marL="121920" marR="121920"/>
                </a:tc>
                <a:extLst>
                  <a:ext uri="{0D108BD9-81ED-4DB2-BD59-A6C34878D82A}">
                    <a16:rowId xmlns:a16="http://schemas.microsoft.com/office/drawing/2014/main" val="10012"/>
                  </a:ext>
                </a:extLst>
              </a:tr>
              <a:tr h="354143">
                <a:tc>
                  <a:txBody>
                    <a:bodyPr/>
                    <a:lstStyle/>
                    <a:p>
                      <a:r>
                        <a:rPr lang="tr-TR" dirty="0"/>
                        <a:t>İslam ve Din Bilimleri</a:t>
                      </a:r>
                    </a:p>
                  </a:txBody>
                  <a:tcPr marL="121920" marR="121920"/>
                </a:tc>
                <a:extLst>
                  <a:ext uri="{0D108BD9-81ED-4DB2-BD59-A6C34878D82A}">
                    <a16:rowId xmlns:a16="http://schemas.microsoft.com/office/drawing/2014/main" val="10013"/>
                  </a:ext>
                </a:extLst>
              </a:tr>
              <a:tr h="354143">
                <a:tc>
                  <a:txBody>
                    <a:bodyPr/>
                    <a:lstStyle/>
                    <a:p>
                      <a:r>
                        <a:rPr lang="tr-TR" dirty="0"/>
                        <a:t>Gastronomi ve Mutfak Sanatları</a:t>
                      </a:r>
                    </a:p>
                  </a:txBody>
                  <a:tcPr marL="121920" marR="121920"/>
                </a:tc>
                <a:extLst>
                  <a:ext uri="{0D108BD9-81ED-4DB2-BD59-A6C34878D82A}">
                    <a16:rowId xmlns:a16="http://schemas.microsoft.com/office/drawing/2014/main" val="10014"/>
                  </a:ext>
                </a:extLst>
              </a:tr>
            </a:tbl>
          </a:graphicData>
        </a:graphic>
      </p:graphicFrame>
    </p:spTree>
    <p:extLst>
      <p:ext uri="{BB962C8B-B14F-4D97-AF65-F5344CB8AC3E}">
        <p14:creationId xmlns:p14="http://schemas.microsoft.com/office/powerpoint/2010/main" val="3595696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heel(4)">
                                      <p:cBhvr>
                                        <p:cTn id="7" dur="2000"/>
                                        <p:tgtEl>
                                          <p:spTgt spid="28"/>
                                        </p:tgtEl>
                                      </p:cBhvr>
                                    </p:animEffect>
                                  </p:childTnLst>
                                </p:cTn>
                              </p:par>
                            </p:childTnLst>
                          </p:cTn>
                        </p:par>
                        <p:par>
                          <p:cTn id="8" fill="hold">
                            <p:stCondLst>
                              <p:cond delay="2000"/>
                            </p:stCondLst>
                            <p:childTnLst>
                              <p:par>
                                <p:cTn id="9" presetID="5" presetClass="entr" presetSubtype="1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checkerboard(across)">
                                      <p:cBhvr>
                                        <p:cTn id="1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Metin kutusu 9"/>
          <p:cNvSpPr txBox="1"/>
          <p:nvPr/>
        </p:nvSpPr>
        <p:spPr>
          <a:xfrm>
            <a:off x="248312" y="3072429"/>
            <a:ext cx="2148525" cy="1200329"/>
          </a:xfrm>
          <a:prstGeom prst="rect">
            <a:avLst/>
          </a:prstGeom>
          <a:noFill/>
        </p:spPr>
        <p:txBody>
          <a:bodyPr wrap="square" rtlCol="0">
            <a:spAutoFit/>
          </a:bodyPr>
          <a:lstStyle/>
          <a:p>
            <a:pPr algn="ctr"/>
            <a:r>
              <a:rPr lang="tr-TR" dirty="0">
                <a:solidFill>
                  <a:srgbClr val="1B6D6B"/>
                </a:solidFill>
                <a:latin typeface="Arial Black" panose="020B0A04020102020204" pitchFamily="34" charset="0"/>
              </a:rPr>
              <a:t>SABIRLA DİNLEDİĞİNİZ İÇİN</a:t>
            </a:r>
          </a:p>
          <a:p>
            <a:pPr algn="ctr"/>
            <a:r>
              <a:rPr lang="tr-TR" dirty="0">
                <a:solidFill>
                  <a:srgbClr val="1B6D6B"/>
                </a:solidFill>
                <a:latin typeface="Arial Black" panose="020B0A04020102020204" pitchFamily="34" charset="0"/>
              </a:rPr>
              <a:t>TEŞEKKÜRLER</a:t>
            </a:r>
          </a:p>
        </p:txBody>
      </p:sp>
      <p:pic>
        <p:nvPicPr>
          <p:cNvPr id="2" name="Resim 1"/>
          <p:cNvPicPr>
            <a:picLocks noChangeAspect="1"/>
          </p:cNvPicPr>
          <p:nvPr/>
        </p:nvPicPr>
        <p:blipFill>
          <a:blip r:embed="rId2"/>
          <a:stretch>
            <a:fillRect/>
          </a:stretch>
        </p:blipFill>
        <p:spPr>
          <a:xfrm>
            <a:off x="2396837" y="1055226"/>
            <a:ext cx="9091491" cy="5234741"/>
          </a:xfrm>
          <a:prstGeom prst="rect">
            <a:avLst/>
          </a:prstGeom>
        </p:spPr>
      </p:pic>
    </p:spTree>
    <p:extLst>
      <p:ext uri="{BB962C8B-B14F-4D97-AF65-F5344CB8AC3E}">
        <p14:creationId xmlns:p14="http://schemas.microsoft.com/office/powerpoint/2010/main" val="21999277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28 Dikdörtgen"/>
          <p:cNvSpPr/>
          <p:nvPr/>
        </p:nvSpPr>
        <p:spPr>
          <a:xfrm>
            <a:off x="0" y="0"/>
            <a:ext cx="12192000" cy="99203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tr-TR"/>
          </a:p>
        </p:txBody>
      </p:sp>
      <p:sp>
        <p:nvSpPr>
          <p:cNvPr id="5" name="TextBox 4"/>
          <p:cNvSpPr txBox="1"/>
          <p:nvPr/>
        </p:nvSpPr>
        <p:spPr>
          <a:xfrm>
            <a:off x="0" y="1417682"/>
            <a:ext cx="12192000" cy="461665"/>
          </a:xfrm>
          <a:prstGeom prst="rect">
            <a:avLst/>
          </a:prstGeom>
          <a:noFill/>
        </p:spPr>
        <p:txBody>
          <a:bodyPr wrap="square" rtlCol="0">
            <a:spAutoFit/>
          </a:bodyPr>
          <a:lstStyle/>
          <a:p>
            <a:pPr algn="ctr"/>
            <a:endParaRPr lang="en-US" sz="2400" dirty="0">
              <a:solidFill>
                <a:schemeClr val="tx2">
                  <a:lumMod val="50000"/>
                </a:schemeClr>
              </a:solidFill>
              <a:latin typeface="Bebas Neue" panose="020B0606020202050201" pitchFamily="34" charset="0"/>
            </a:endParaRPr>
          </a:p>
        </p:txBody>
      </p:sp>
      <p:sp>
        <p:nvSpPr>
          <p:cNvPr id="28" name="TextBox 4"/>
          <p:cNvSpPr txBox="1"/>
          <p:nvPr/>
        </p:nvSpPr>
        <p:spPr>
          <a:xfrm>
            <a:off x="-218536" y="0"/>
            <a:ext cx="12192000" cy="1077218"/>
          </a:xfrm>
          <a:prstGeom prst="rect">
            <a:avLst/>
          </a:prstGeom>
          <a:noFill/>
        </p:spPr>
        <p:txBody>
          <a:bodyPr wrap="square" rtlCol="0">
            <a:spAutoFit/>
          </a:bodyPr>
          <a:lstStyle/>
          <a:p>
            <a:pPr algn="ctr"/>
            <a:r>
              <a:rPr lang="tr-TR" sz="4000" b="1" dirty="0">
                <a:ln w="10541" cmpd="sng">
                  <a:solidFill>
                    <a:schemeClr val="accent1">
                      <a:shade val="88000"/>
                      <a:satMod val="110000"/>
                    </a:schemeClr>
                  </a:solidFill>
                  <a:prstDash val="solid"/>
                </a:ln>
                <a:solidFill>
                  <a:srgbClr val="FF0000"/>
                </a:solidFill>
                <a:latin typeface="Arial" pitchFamily="34" charset="0"/>
                <a:cs typeface="Arial" pitchFamily="34" charset="0"/>
              </a:rPr>
              <a:t>BAŞVURULAR</a:t>
            </a:r>
          </a:p>
          <a:p>
            <a:pPr algn="ctr"/>
            <a:endParaRPr lang="en-US"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Bebas Neue" panose="020B0606020202050201" pitchFamily="34" charset="0"/>
            </a:endParaRPr>
          </a:p>
        </p:txBody>
      </p:sp>
      <p:sp>
        <p:nvSpPr>
          <p:cNvPr id="35" name="34 Slayt Numarası Yer Tutucusu"/>
          <p:cNvSpPr>
            <a:spLocks noGrp="1"/>
          </p:cNvSpPr>
          <p:nvPr>
            <p:ph type="sldNum" sz="quarter" idx="12"/>
          </p:nvPr>
        </p:nvSpPr>
        <p:spPr/>
        <p:txBody>
          <a:bodyPr/>
          <a:lstStyle/>
          <a:p>
            <a:fld id="{2F0443AE-4F20-4B40-B91B-135E9B6A23DD}" type="slidenum">
              <a:rPr lang="en-US" smtClean="0"/>
              <a:pPr/>
              <a:t>4</a:t>
            </a:fld>
            <a:endParaRPr lang="en-US"/>
          </a:p>
        </p:txBody>
      </p:sp>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65669" y="1083212"/>
            <a:ext cx="6026331" cy="5774788"/>
          </a:xfrm>
          <a:prstGeom prst="rect">
            <a:avLst/>
          </a:prstGeom>
        </p:spPr>
      </p:pic>
      <p:sp>
        <p:nvSpPr>
          <p:cNvPr id="3" name="Metin kutusu 2"/>
          <p:cNvSpPr txBox="1"/>
          <p:nvPr/>
        </p:nvSpPr>
        <p:spPr>
          <a:xfrm>
            <a:off x="432758" y="2484408"/>
            <a:ext cx="5986295" cy="2554545"/>
          </a:xfrm>
          <a:prstGeom prst="rect">
            <a:avLst/>
          </a:prstGeom>
          <a:noFill/>
        </p:spPr>
        <p:txBody>
          <a:bodyPr wrap="square" rtlCol="0">
            <a:spAutoFit/>
          </a:bodyPr>
          <a:lstStyle/>
          <a:p>
            <a:r>
              <a:rPr lang="tr-TR" sz="3200" dirty="0"/>
              <a:t>Başvurular bireysel olarak </a:t>
            </a:r>
            <a:r>
              <a:rPr lang="tr-TR" sz="3200" dirty="0">
                <a:hlinkClick r:id="rId3"/>
              </a:rPr>
              <a:t>https://ais.osym.gov.tr/</a:t>
            </a:r>
            <a:r>
              <a:rPr lang="tr-TR" sz="3200" dirty="0"/>
              <a:t> adresinden ve ÖSYM başvuru merkezlerinden yapılabilecek.</a:t>
            </a:r>
          </a:p>
        </p:txBody>
      </p:sp>
    </p:spTree>
    <p:extLst>
      <p:ext uri="{BB962C8B-B14F-4D97-AF65-F5344CB8AC3E}">
        <p14:creationId xmlns:p14="http://schemas.microsoft.com/office/powerpoint/2010/main" val="9442879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İçerik Yer Tutucusu 5"/>
          <p:cNvGraphicFramePr>
            <a:graphicFrameLocks noGrp="1"/>
          </p:cNvGraphicFramePr>
          <p:nvPr>
            <p:ph idx="1"/>
            <p:extLst>
              <p:ext uri="{D42A27DB-BD31-4B8C-83A1-F6EECF244321}">
                <p14:modId xmlns:p14="http://schemas.microsoft.com/office/powerpoint/2010/main" val="1476093211"/>
              </p:ext>
            </p:extLst>
          </p:nvPr>
        </p:nvGraphicFramePr>
        <p:xfrm>
          <a:off x="2683240" y="239844"/>
          <a:ext cx="8679305" cy="5951095"/>
        </p:xfrm>
        <a:graphic>
          <a:graphicData uri="http://schemas.openxmlformats.org/drawingml/2006/chart">
            <c:chart xmlns:c="http://schemas.openxmlformats.org/drawingml/2006/chart" xmlns:r="http://schemas.openxmlformats.org/officeDocument/2006/relationships" r:id="rId2"/>
          </a:graphicData>
        </a:graphic>
      </p:graphicFrame>
      <p:sp>
        <p:nvSpPr>
          <p:cNvPr id="7" name="Metin kutusu 6"/>
          <p:cNvSpPr txBox="1"/>
          <p:nvPr/>
        </p:nvSpPr>
        <p:spPr>
          <a:xfrm>
            <a:off x="260611" y="2949976"/>
            <a:ext cx="1995055" cy="1323439"/>
          </a:xfrm>
          <a:prstGeom prst="rect">
            <a:avLst/>
          </a:prstGeom>
          <a:noFill/>
        </p:spPr>
        <p:txBody>
          <a:bodyPr wrap="square" rtlCol="0">
            <a:spAutoFit/>
          </a:bodyPr>
          <a:lstStyle/>
          <a:p>
            <a:pPr algn="ctr"/>
            <a:r>
              <a:rPr lang="tr-TR" sz="2000" dirty="0">
                <a:solidFill>
                  <a:srgbClr val="1B6D6B"/>
                </a:solidFill>
                <a:latin typeface="Arial Black" panose="020B0A04020102020204" pitchFamily="34" charset="0"/>
              </a:rPr>
              <a:t>SON 7 YILDA SINAVA BAŞVURAN ADAY SAYISI</a:t>
            </a:r>
          </a:p>
        </p:txBody>
      </p:sp>
    </p:spTree>
    <p:extLst>
      <p:ext uri="{BB962C8B-B14F-4D97-AF65-F5344CB8AC3E}">
        <p14:creationId xmlns:p14="http://schemas.microsoft.com/office/powerpoint/2010/main" val="2686127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1" presetClass="path" presetSubtype="0" accel="50000" decel="50000" fill="hold" grpId="0" nodeType="withEffect">
                                  <p:stCondLst>
                                    <p:cond delay="0"/>
                                  </p:stCondLst>
                                  <p:childTnLst>
                                    <p:animMotion origin="layout" path="M 0 0 C 0.069 0 0.125 0.056 0.125 0.125 C 0.125 0.194 0.069 0.25 0 0.25 C -0.069 0.25 -0.125 0.194 -0.125 0.125 C -0.125 0.056 -0.069 0 0 0 Z" pathEditMode="relative" ptsTypes="">
                                      <p:cBhvr>
                                        <p:cTn id="10" dur="2000" fill="hold"/>
                                        <p:tgtEl>
                                          <p:spTgt spid="7"/>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İçerik Yer Tutucusu 5"/>
          <p:cNvGraphicFramePr>
            <a:graphicFrameLocks noGrp="1"/>
          </p:cNvGraphicFramePr>
          <p:nvPr>
            <p:ph idx="1"/>
            <p:extLst>
              <p:ext uri="{D42A27DB-BD31-4B8C-83A1-F6EECF244321}">
                <p14:modId xmlns:p14="http://schemas.microsoft.com/office/powerpoint/2010/main" val="867069442"/>
              </p:ext>
            </p:extLst>
          </p:nvPr>
        </p:nvGraphicFramePr>
        <p:xfrm>
          <a:off x="2683240" y="239844"/>
          <a:ext cx="8679305" cy="5951095"/>
        </p:xfrm>
        <a:graphic>
          <a:graphicData uri="http://schemas.openxmlformats.org/drawingml/2006/chart">
            <c:chart xmlns:c="http://schemas.openxmlformats.org/drawingml/2006/chart" xmlns:r="http://schemas.openxmlformats.org/officeDocument/2006/relationships" r:id="rId2"/>
          </a:graphicData>
        </a:graphic>
      </p:graphicFrame>
      <p:sp>
        <p:nvSpPr>
          <p:cNvPr id="7" name="Metin kutusu 6"/>
          <p:cNvSpPr txBox="1"/>
          <p:nvPr/>
        </p:nvSpPr>
        <p:spPr>
          <a:xfrm>
            <a:off x="260611" y="2949974"/>
            <a:ext cx="1995055" cy="1631216"/>
          </a:xfrm>
          <a:prstGeom prst="rect">
            <a:avLst/>
          </a:prstGeom>
          <a:noFill/>
        </p:spPr>
        <p:txBody>
          <a:bodyPr wrap="square" rtlCol="0">
            <a:spAutoFit/>
          </a:bodyPr>
          <a:lstStyle/>
          <a:p>
            <a:pPr algn="ctr"/>
            <a:r>
              <a:rPr lang="tr-TR" sz="2000" dirty="0">
                <a:solidFill>
                  <a:srgbClr val="1B6D6B"/>
                </a:solidFill>
                <a:latin typeface="Arial Black" panose="020B0A04020102020204" pitchFamily="34" charset="0"/>
              </a:rPr>
              <a:t>SON 7 YILDA SINAVA BAŞVURAN SON SINIF ADAY SAYISI</a:t>
            </a:r>
          </a:p>
        </p:txBody>
      </p:sp>
    </p:spTree>
    <p:extLst>
      <p:ext uri="{BB962C8B-B14F-4D97-AF65-F5344CB8AC3E}">
        <p14:creationId xmlns:p14="http://schemas.microsoft.com/office/powerpoint/2010/main" val="3335650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1" presetClass="path" presetSubtype="0" accel="50000" decel="50000" fill="hold" grpId="0" nodeType="withEffect">
                                  <p:stCondLst>
                                    <p:cond delay="0"/>
                                  </p:stCondLst>
                                  <p:childTnLst>
                                    <p:animMotion origin="layout" path="M 0 0 C 0.069 0 0.125 0.056 0.125 0.125 C 0.125 0.194 0.069 0.25 0 0.25 C -0.069 0.25 -0.125 0.194 -0.125 0.125 C -0.125 0.056 -0.069 0 0 0 Z" pathEditMode="relative" ptsTypes="">
                                      <p:cBhvr>
                                        <p:cTn id="10" dur="2000" fill="hold"/>
                                        <p:tgtEl>
                                          <p:spTgt spid="7"/>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İçerik Yer Tutucusu 5"/>
          <p:cNvGraphicFramePr>
            <a:graphicFrameLocks noGrp="1"/>
          </p:cNvGraphicFramePr>
          <p:nvPr>
            <p:ph idx="1"/>
            <p:extLst>
              <p:ext uri="{D42A27DB-BD31-4B8C-83A1-F6EECF244321}">
                <p14:modId xmlns:p14="http://schemas.microsoft.com/office/powerpoint/2010/main" val="2417263302"/>
              </p:ext>
            </p:extLst>
          </p:nvPr>
        </p:nvGraphicFramePr>
        <p:xfrm>
          <a:off x="2683240" y="239844"/>
          <a:ext cx="8679305" cy="5951095"/>
        </p:xfrm>
        <a:graphic>
          <a:graphicData uri="http://schemas.openxmlformats.org/drawingml/2006/chart">
            <c:chart xmlns:c="http://schemas.openxmlformats.org/drawingml/2006/chart" xmlns:r="http://schemas.openxmlformats.org/officeDocument/2006/relationships" r:id="rId2"/>
          </a:graphicData>
        </a:graphic>
      </p:graphicFrame>
      <p:sp>
        <p:nvSpPr>
          <p:cNvPr id="4" name="Metin kutusu 3"/>
          <p:cNvSpPr txBox="1"/>
          <p:nvPr/>
        </p:nvSpPr>
        <p:spPr>
          <a:xfrm>
            <a:off x="170669" y="2900598"/>
            <a:ext cx="2197779" cy="1631216"/>
          </a:xfrm>
          <a:prstGeom prst="rect">
            <a:avLst/>
          </a:prstGeom>
          <a:noFill/>
        </p:spPr>
        <p:txBody>
          <a:bodyPr wrap="square" rtlCol="0">
            <a:spAutoFit/>
          </a:bodyPr>
          <a:lstStyle/>
          <a:p>
            <a:pPr algn="ctr"/>
            <a:r>
              <a:rPr lang="tr-TR" sz="2000" dirty="0">
                <a:solidFill>
                  <a:srgbClr val="1B6D6B"/>
                </a:solidFill>
                <a:latin typeface="Arial Black" panose="020B0A04020102020204" pitchFamily="34" charset="0"/>
              </a:rPr>
              <a:t>SON 7 YILDA AÇILAN KONTENJAN VE YERLEŞEN SAYISI</a:t>
            </a:r>
          </a:p>
        </p:txBody>
      </p:sp>
    </p:spTree>
    <p:extLst>
      <p:ext uri="{BB962C8B-B14F-4D97-AF65-F5344CB8AC3E}">
        <p14:creationId xmlns:p14="http://schemas.microsoft.com/office/powerpoint/2010/main" val="349546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1" presetClass="path" presetSubtype="0" accel="50000" decel="50000" fill="hold" grpId="0" nodeType="withEffect">
                                  <p:stCondLst>
                                    <p:cond delay="0"/>
                                  </p:stCondLst>
                                  <p:childTnLst>
                                    <p:animMotion origin="layout" path="M 0 0 C 0.069 0 0.125 0.056 0.125 0.125 C 0.125 0.194 0.069 0.25 0 0.25 C -0.069 0.25 -0.125 0.194 -0.125 0.125 C -0.125 0.056 -0.069 0 0 0 Z" pathEditMode="relative" ptsTypes="">
                                      <p:cBhvr>
                                        <p:cTn id="10" dur="2000" fill="hold"/>
                                        <p:tgtEl>
                                          <p:spTgt spid="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İçerik Yer Tutucusu 5"/>
          <p:cNvGraphicFramePr>
            <a:graphicFrameLocks noGrp="1"/>
          </p:cNvGraphicFramePr>
          <p:nvPr>
            <p:ph idx="1"/>
            <p:extLst>
              <p:ext uri="{D42A27DB-BD31-4B8C-83A1-F6EECF244321}">
                <p14:modId xmlns:p14="http://schemas.microsoft.com/office/powerpoint/2010/main" val="1906390364"/>
              </p:ext>
            </p:extLst>
          </p:nvPr>
        </p:nvGraphicFramePr>
        <p:xfrm>
          <a:off x="2683240" y="239844"/>
          <a:ext cx="8679305" cy="5951095"/>
        </p:xfrm>
        <a:graphic>
          <a:graphicData uri="http://schemas.openxmlformats.org/drawingml/2006/chart">
            <c:chart xmlns:c="http://schemas.openxmlformats.org/drawingml/2006/chart" xmlns:r="http://schemas.openxmlformats.org/officeDocument/2006/relationships" r:id="rId2"/>
          </a:graphicData>
        </a:graphic>
      </p:graphicFrame>
      <p:sp>
        <p:nvSpPr>
          <p:cNvPr id="4" name="Metin kutusu 3"/>
          <p:cNvSpPr txBox="1"/>
          <p:nvPr/>
        </p:nvSpPr>
        <p:spPr>
          <a:xfrm>
            <a:off x="170669" y="2900598"/>
            <a:ext cx="2197779" cy="1631216"/>
          </a:xfrm>
          <a:prstGeom prst="rect">
            <a:avLst/>
          </a:prstGeom>
          <a:noFill/>
        </p:spPr>
        <p:txBody>
          <a:bodyPr wrap="square" rtlCol="0">
            <a:spAutoFit/>
          </a:bodyPr>
          <a:lstStyle/>
          <a:p>
            <a:pPr algn="ctr"/>
            <a:r>
              <a:rPr lang="tr-TR" sz="2000" dirty="0">
                <a:solidFill>
                  <a:srgbClr val="1B6D6B"/>
                </a:solidFill>
                <a:latin typeface="Arial Black" panose="020B0A04020102020204" pitchFamily="34" charset="0"/>
              </a:rPr>
              <a:t>SON 7 YILDA AÇILAN KONTENJAN VE YERLEŞEN SAYISI</a:t>
            </a:r>
          </a:p>
        </p:txBody>
      </p:sp>
    </p:spTree>
    <p:extLst>
      <p:ext uri="{BB962C8B-B14F-4D97-AF65-F5344CB8AC3E}">
        <p14:creationId xmlns:p14="http://schemas.microsoft.com/office/powerpoint/2010/main" val="3512189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3" presetClass="path" presetSubtype="0" accel="50000" decel="50000" fill="hold" grpId="0" nodeType="withEffect">
                                  <p:stCondLst>
                                    <p:cond delay="0"/>
                                  </p:stCondLst>
                                  <p:childTnLst>
                                    <p:animMotion origin="layout" path="M 0 0 L 0.125 -0.084 L 0.25 0 L 0.125 0.084 L 0 0 Z" pathEditMode="relative" ptsTypes="">
                                      <p:cBhvr>
                                        <p:cTn id="10" dur="2000" fill="hold"/>
                                        <p:tgtEl>
                                          <p:spTgt spid="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o 4"/>
          <p:cNvGraphicFramePr>
            <a:graphicFrameLocks noGrp="1"/>
          </p:cNvGraphicFramePr>
          <p:nvPr>
            <p:extLst>
              <p:ext uri="{D42A27DB-BD31-4B8C-83A1-F6EECF244321}">
                <p14:modId xmlns:p14="http://schemas.microsoft.com/office/powerpoint/2010/main" val="11395300"/>
              </p:ext>
            </p:extLst>
          </p:nvPr>
        </p:nvGraphicFramePr>
        <p:xfrm>
          <a:off x="2826477" y="974360"/>
          <a:ext cx="8296224" cy="5231568"/>
        </p:xfrm>
        <a:graphic>
          <a:graphicData uri="http://schemas.openxmlformats.org/drawingml/2006/table">
            <a:tbl>
              <a:tblPr firstRow="1" bandRow="1">
                <a:tableStyleId>{0505E3EF-67EA-436B-97B2-0124C06EBD24}</a:tableStyleId>
              </a:tblPr>
              <a:tblGrid>
                <a:gridCol w="1382704">
                  <a:extLst>
                    <a:ext uri="{9D8B030D-6E8A-4147-A177-3AD203B41FA5}">
                      <a16:colId xmlns:a16="http://schemas.microsoft.com/office/drawing/2014/main" val="262707428"/>
                    </a:ext>
                  </a:extLst>
                </a:gridCol>
                <a:gridCol w="1382704">
                  <a:extLst>
                    <a:ext uri="{9D8B030D-6E8A-4147-A177-3AD203B41FA5}">
                      <a16:colId xmlns:a16="http://schemas.microsoft.com/office/drawing/2014/main" val="4278416114"/>
                    </a:ext>
                  </a:extLst>
                </a:gridCol>
                <a:gridCol w="1382704">
                  <a:extLst>
                    <a:ext uri="{9D8B030D-6E8A-4147-A177-3AD203B41FA5}">
                      <a16:colId xmlns:a16="http://schemas.microsoft.com/office/drawing/2014/main" val="3119523514"/>
                    </a:ext>
                  </a:extLst>
                </a:gridCol>
                <a:gridCol w="1382704">
                  <a:extLst>
                    <a:ext uri="{9D8B030D-6E8A-4147-A177-3AD203B41FA5}">
                      <a16:colId xmlns:a16="http://schemas.microsoft.com/office/drawing/2014/main" val="770519244"/>
                    </a:ext>
                  </a:extLst>
                </a:gridCol>
                <a:gridCol w="1382704">
                  <a:extLst>
                    <a:ext uri="{9D8B030D-6E8A-4147-A177-3AD203B41FA5}">
                      <a16:colId xmlns:a16="http://schemas.microsoft.com/office/drawing/2014/main" val="138613360"/>
                    </a:ext>
                  </a:extLst>
                </a:gridCol>
                <a:gridCol w="1382704">
                  <a:extLst>
                    <a:ext uri="{9D8B030D-6E8A-4147-A177-3AD203B41FA5}">
                      <a16:colId xmlns:a16="http://schemas.microsoft.com/office/drawing/2014/main" val="3972182944"/>
                    </a:ext>
                  </a:extLst>
                </a:gridCol>
              </a:tblGrid>
              <a:tr h="653946">
                <a:tc>
                  <a:txBody>
                    <a:bodyPr/>
                    <a:lstStyle/>
                    <a:p>
                      <a:pPr algn="ctr"/>
                      <a:r>
                        <a:rPr lang="tr-TR" dirty="0">
                          <a:effectLst>
                            <a:outerShdw blurRad="38100" dist="38100" dir="2700000" algn="tl">
                              <a:srgbClr val="000000">
                                <a:alpha val="43137"/>
                              </a:srgbClr>
                            </a:outerShdw>
                          </a:effectLst>
                        </a:rPr>
                        <a:t>TÜRKÇE</a:t>
                      </a:r>
                      <a:endParaRPr lang="tr-TR" b="1" dirty="0">
                        <a:solidFill>
                          <a:srgbClr val="14603A"/>
                        </a:solidFill>
                        <a:effectLst>
                          <a:outerShdw blurRad="38100" dist="38100" dir="2700000" algn="tl">
                            <a:srgbClr val="000000">
                              <a:alpha val="43137"/>
                            </a:srgbClr>
                          </a:outerShdw>
                        </a:effectLst>
                      </a:endParaRPr>
                    </a:p>
                  </a:txBody>
                  <a:tcPr anchor="ctr"/>
                </a:tc>
                <a:tc>
                  <a:txBody>
                    <a:bodyPr/>
                    <a:lstStyle/>
                    <a:p>
                      <a:pPr algn="ctr"/>
                      <a:r>
                        <a:rPr lang="tr-TR" dirty="0">
                          <a:effectLst>
                            <a:outerShdw blurRad="38100" dist="38100" dir="2700000" algn="tl">
                              <a:srgbClr val="000000">
                                <a:alpha val="43137"/>
                              </a:srgbClr>
                            </a:outerShdw>
                          </a:effectLst>
                        </a:rPr>
                        <a:t>40</a:t>
                      </a:r>
                      <a:endParaRPr lang="tr-TR" b="1" dirty="0">
                        <a:solidFill>
                          <a:srgbClr val="14603A"/>
                        </a:solidFill>
                        <a:effectLst>
                          <a:outerShdw blurRad="38100" dist="38100" dir="2700000" algn="tl">
                            <a:srgbClr val="000000">
                              <a:alpha val="43137"/>
                            </a:srgbClr>
                          </a:outerShdw>
                        </a:effectLst>
                      </a:endParaRPr>
                    </a:p>
                  </a:txBody>
                  <a:tcPr anchor="ctr"/>
                </a:tc>
                <a:tc>
                  <a:txBody>
                    <a:bodyPr/>
                    <a:lstStyle/>
                    <a:p>
                      <a:pPr algn="ctr"/>
                      <a:r>
                        <a:rPr lang="tr-TR" dirty="0">
                          <a:effectLst>
                            <a:outerShdw blurRad="38100" dist="38100" dir="2700000" algn="tl">
                              <a:srgbClr val="000000">
                                <a:alpha val="43137"/>
                              </a:srgbClr>
                            </a:outerShdw>
                          </a:effectLst>
                        </a:rPr>
                        <a:t>16,1</a:t>
                      </a:r>
                      <a:endParaRPr lang="tr-TR" b="1" dirty="0">
                        <a:solidFill>
                          <a:srgbClr val="14603A"/>
                        </a:solidFill>
                        <a:effectLst>
                          <a:outerShdw blurRad="38100" dist="38100" dir="2700000" algn="tl">
                            <a:srgbClr val="000000">
                              <a:alpha val="43137"/>
                            </a:srgbClr>
                          </a:outerShdw>
                        </a:effectLst>
                      </a:endParaRPr>
                    </a:p>
                  </a:txBody>
                  <a:tcPr anchor="ctr"/>
                </a:tc>
                <a:tc>
                  <a:txBody>
                    <a:bodyPr/>
                    <a:lstStyle/>
                    <a:p>
                      <a:pPr algn="ctr"/>
                      <a:r>
                        <a:rPr lang="tr-TR" dirty="0">
                          <a:effectLst>
                            <a:outerShdw blurRad="38100" dist="38100" dir="2700000" algn="tl">
                              <a:srgbClr val="000000">
                                <a:alpha val="43137"/>
                              </a:srgbClr>
                            </a:outerShdw>
                          </a:effectLst>
                        </a:rPr>
                        <a:t>14,6</a:t>
                      </a:r>
                      <a:endParaRPr lang="tr-TR" b="1" dirty="0">
                        <a:solidFill>
                          <a:srgbClr val="14603A"/>
                        </a:solidFill>
                        <a:effectLst>
                          <a:outerShdw blurRad="38100" dist="38100" dir="2700000" algn="tl">
                            <a:srgbClr val="000000">
                              <a:alpha val="43137"/>
                            </a:srgbClr>
                          </a:outerShdw>
                        </a:effectLst>
                      </a:endParaRPr>
                    </a:p>
                  </a:txBody>
                  <a:tcPr anchor="ctr"/>
                </a:tc>
                <a:tc>
                  <a:txBody>
                    <a:bodyPr/>
                    <a:lstStyle/>
                    <a:p>
                      <a:pPr algn="ctr"/>
                      <a:r>
                        <a:rPr lang="tr-TR" dirty="0">
                          <a:effectLst>
                            <a:outerShdw blurRad="38100" dist="38100" dir="2700000" algn="tl">
                              <a:srgbClr val="000000">
                                <a:alpha val="43137"/>
                              </a:srgbClr>
                            </a:outerShdw>
                          </a:effectLst>
                        </a:rPr>
                        <a:t>14,2</a:t>
                      </a:r>
                      <a:endParaRPr lang="tr-TR" b="1" dirty="0">
                        <a:solidFill>
                          <a:srgbClr val="14603A"/>
                        </a:solidFill>
                        <a:effectLst>
                          <a:outerShdw blurRad="38100" dist="38100" dir="2700000" algn="tl">
                            <a:srgbClr val="000000">
                              <a:alpha val="43137"/>
                            </a:srgbClr>
                          </a:outerShdw>
                        </a:effectLst>
                      </a:endParaRPr>
                    </a:p>
                  </a:txBody>
                  <a:tcPr anchor="ctr"/>
                </a:tc>
                <a:tc>
                  <a:txBody>
                    <a:bodyPr/>
                    <a:lstStyle/>
                    <a:p>
                      <a:pPr algn="ctr"/>
                      <a:r>
                        <a:rPr lang="tr-TR" dirty="0">
                          <a:effectLst>
                            <a:outerShdw blurRad="38100" dist="38100" dir="2700000" algn="tl">
                              <a:srgbClr val="000000">
                                <a:alpha val="43137"/>
                              </a:srgbClr>
                            </a:outerShdw>
                          </a:effectLst>
                        </a:rPr>
                        <a:t>18,04</a:t>
                      </a:r>
                      <a:endParaRPr lang="tr-TR" b="1" dirty="0">
                        <a:solidFill>
                          <a:srgbClr val="14603A"/>
                        </a:solidFill>
                        <a:effectLst>
                          <a:outerShdw blurRad="38100" dist="38100" dir="2700000" algn="tl">
                            <a:srgbClr val="000000">
                              <a:alpha val="43137"/>
                            </a:srgbClr>
                          </a:outerShdw>
                        </a:effectLst>
                      </a:endParaRPr>
                    </a:p>
                  </a:txBody>
                  <a:tcPr anchor="ctr"/>
                </a:tc>
                <a:extLst>
                  <a:ext uri="{0D108BD9-81ED-4DB2-BD59-A6C34878D82A}">
                    <a16:rowId xmlns:a16="http://schemas.microsoft.com/office/drawing/2014/main" val="469229759"/>
                  </a:ext>
                </a:extLst>
              </a:tr>
              <a:tr h="653946">
                <a:tc>
                  <a:txBody>
                    <a:bodyPr/>
                    <a:lstStyle/>
                    <a:p>
                      <a:pPr algn="ctr"/>
                      <a:r>
                        <a:rPr lang="tr-TR" dirty="0">
                          <a:effectLst>
                            <a:outerShdw blurRad="38100" dist="38100" dir="2700000" algn="tl">
                              <a:srgbClr val="000000">
                                <a:alpha val="43137"/>
                              </a:srgbClr>
                            </a:outerShdw>
                          </a:effectLst>
                        </a:rPr>
                        <a:t>SOSYAL BİL.</a:t>
                      </a:r>
                      <a:endParaRPr lang="tr-TR" b="1" dirty="0">
                        <a:solidFill>
                          <a:srgbClr val="14603A"/>
                        </a:solidFill>
                        <a:effectLst>
                          <a:outerShdw blurRad="38100" dist="38100" dir="2700000" algn="tl">
                            <a:srgbClr val="000000">
                              <a:alpha val="43137"/>
                            </a:srgbClr>
                          </a:outerShdw>
                        </a:effectLst>
                      </a:endParaRPr>
                    </a:p>
                  </a:txBody>
                  <a:tcPr anchor="ctr"/>
                </a:tc>
                <a:tc>
                  <a:txBody>
                    <a:bodyPr/>
                    <a:lstStyle/>
                    <a:p>
                      <a:pPr algn="ctr"/>
                      <a:r>
                        <a:rPr lang="tr-TR" dirty="0">
                          <a:effectLst>
                            <a:outerShdw blurRad="38100" dist="38100" dir="2700000" algn="tl">
                              <a:srgbClr val="000000">
                                <a:alpha val="43137"/>
                              </a:srgbClr>
                            </a:outerShdw>
                          </a:effectLst>
                        </a:rPr>
                        <a:t>20</a:t>
                      </a:r>
                      <a:endParaRPr lang="tr-TR" b="1" dirty="0">
                        <a:solidFill>
                          <a:srgbClr val="14603A"/>
                        </a:solidFill>
                        <a:effectLst>
                          <a:outerShdw blurRad="38100" dist="38100" dir="2700000" algn="tl">
                            <a:srgbClr val="000000">
                              <a:alpha val="43137"/>
                            </a:srgbClr>
                          </a:outerShdw>
                        </a:effectLst>
                      </a:endParaRPr>
                    </a:p>
                  </a:txBody>
                  <a:tcPr anchor="ctr"/>
                </a:tc>
                <a:tc>
                  <a:txBody>
                    <a:bodyPr/>
                    <a:lstStyle/>
                    <a:p>
                      <a:pPr algn="ctr"/>
                      <a:r>
                        <a:rPr lang="tr-TR" dirty="0">
                          <a:effectLst>
                            <a:outerShdw blurRad="38100" dist="38100" dir="2700000" algn="tl">
                              <a:srgbClr val="000000">
                                <a:alpha val="43137"/>
                              </a:srgbClr>
                            </a:outerShdw>
                          </a:effectLst>
                        </a:rPr>
                        <a:t>6,0</a:t>
                      </a:r>
                      <a:endParaRPr lang="tr-TR" b="1" dirty="0">
                        <a:solidFill>
                          <a:srgbClr val="14603A"/>
                        </a:solidFill>
                        <a:effectLst>
                          <a:outerShdw blurRad="38100" dist="38100" dir="2700000" algn="tl">
                            <a:srgbClr val="000000">
                              <a:alpha val="43137"/>
                            </a:srgbClr>
                          </a:outerShdw>
                        </a:effectLst>
                      </a:endParaRPr>
                    </a:p>
                  </a:txBody>
                  <a:tcPr anchor="ctr"/>
                </a:tc>
                <a:tc>
                  <a:txBody>
                    <a:bodyPr/>
                    <a:lstStyle/>
                    <a:p>
                      <a:pPr algn="ctr"/>
                      <a:r>
                        <a:rPr lang="tr-TR" dirty="0">
                          <a:effectLst>
                            <a:outerShdw blurRad="38100" dist="38100" dir="2700000" algn="tl">
                              <a:srgbClr val="000000">
                                <a:alpha val="43137"/>
                              </a:srgbClr>
                            </a:outerShdw>
                          </a:effectLst>
                        </a:rPr>
                        <a:t>5,6</a:t>
                      </a:r>
                      <a:endParaRPr lang="tr-TR" b="1" dirty="0">
                        <a:solidFill>
                          <a:srgbClr val="14603A"/>
                        </a:solidFill>
                        <a:effectLst>
                          <a:outerShdw blurRad="38100" dist="38100" dir="2700000" algn="tl">
                            <a:srgbClr val="000000">
                              <a:alpha val="43137"/>
                            </a:srgbClr>
                          </a:outerShdw>
                        </a:effectLst>
                      </a:endParaRPr>
                    </a:p>
                  </a:txBody>
                  <a:tcPr anchor="ctr"/>
                </a:tc>
                <a:tc>
                  <a:txBody>
                    <a:bodyPr/>
                    <a:lstStyle/>
                    <a:p>
                      <a:pPr algn="ctr"/>
                      <a:r>
                        <a:rPr lang="tr-TR" dirty="0">
                          <a:effectLst>
                            <a:outerShdw blurRad="38100" dist="38100" dir="2700000" algn="tl">
                              <a:srgbClr val="000000">
                                <a:alpha val="43137"/>
                              </a:srgbClr>
                            </a:outerShdw>
                          </a:effectLst>
                        </a:rPr>
                        <a:t>7,7</a:t>
                      </a:r>
                      <a:endParaRPr lang="tr-TR" b="1" dirty="0">
                        <a:solidFill>
                          <a:srgbClr val="14603A"/>
                        </a:solidFill>
                        <a:effectLst>
                          <a:outerShdw blurRad="38100" dist="38100" dir="2700000" algn="tl">
                            <a:srgbClr val="000000">
                              <a:alpha val="43137"/>
                            </a:srgbClr>
                          </a:outerShdw>
                        </a:effectLst>
                      </a:endParaRPr>
                    </a:p>
                  </a:txBody>
                  <a:tcPr anchor="ctr"/>
                </a:tc>
                <a:tc>
                  <a:txBody>
                    <a:bodyPr/>
                    <a:lstStyle/>
                    <a:p>
                      <a:pPr algn="ctr"/>
                      <a:r>
                        <a:rPr lang="tr-TR" dirty="0">
                          <a:effectLst>
                            <a:outerShdw blurRad="38100" dist="38100" dir="2700000" algn="tl">
                              <a:srgbClr val="000000">
                                <a:alpha val="43137"/>
                              </a:srgbClr>
                            </a:outerShdw>
                          </a:effectLst>
                        </a:rPr>
                        <a:t>8,3</a:t>
                      </a:r>
                      <a:endParaRPr lang="tr-TR" b="1" dirty="0">
                        <a:solidFill>
                          <a:srgbClr val="14603A"/>
                        </a:solidFill>
                        <a:effectLst>
                          <a:outerShdw blurRad="38100" dist="38100" dir="2700000" algn="tl">
                            <a:srgbClr val="000000">
                              <a:alpha val="43137"/>
                            </a:srgbClr>
                          </a:outerShdw>
                        </a:effectLst>
                      </a:endParaRPr>
                    </a:p>
                  </a:txBody>
                  <a:tcPr anchor="ctr"/>
                </a:tc>
                <a:extLst>
                  <a:ext uri="{0D108BD9-81ED-4DB2-BD59-A6C34878D82A}">
                    <a16:rowId xmlns:a16="http://schemas.microsoft.com/office/drawing/2014/main" val="3379953208"/>
                  </a:ext>
                </a:extLst>
              </a:tr>
              <a:tr h="653946">
                <a:tc>
                  <a:txBody>
                    <a:bodyPr/>
                    <a:lstStyle/>
                    <a:p>
                      <a:pPr algn="ctr"/>
                      <a:r>
                        <a:rPr lang="tr-TR" dirty="0">
                          <a:effectLst>
                            <a:outerShdw blurRad="38100" dist="38100" dir="2700000" algn="tl">
                              <a:srgbClr val="000000">
                                <a:alpha val="43137"/>
                              </a:srgbClr>
                            </a:outerShdw>
                          </a:effectLst>
                        </a:rPr>
                        <a:t>MAT.-1</a:t>
                      </a:r>
                      <a:endParaRPr lang="tr-TR" b="1" dirty="0">
                        <a:solidFill>
                          <a:srgbClr val="14603A"/>
                        </a:solidFill>
                        <a:effectLst>
                          <a:outerShdw blurRad="38100" dist="38100" dir="2700000" algn="tl">
                            <a:srgbClr val="000000">
                              <a:alpha val="43137"/>
                            </a:srgbClr>
                          </a:outerShdw>
                        </a:effectLst>
                      </a:endParaRPr>
                    </a:p>
                  </a:txBody>
                  <a:tcPr anchor="ctr"/>
                </a:tc>
                <a:tc>
                  <a:txBody>
                    <a:bodyPr/>
                    <a:lstStyle/>
                    <a:p>
                      <a:pPr algn="ctr"/>
                      <a:r>
                        <a:rPr lang="tr-TR" dirty="0">
                          <a:effectLst>
                            <a:outerShdw blurRad="38100" dist="38100" dir="2700000" algn="tl">
                              <a:srgbClr val="000000">
                                <a:alpha val="43137"/>
                              </a:srgbClr>
                            </a:outerShdw>
                          </a:effectLst>
                        </a:rPr>
                        <a:t>40</a:t>
                      </a:r>
                      <a:endParaRPr lang="tr-TR" b="1" dirty="0">
                        <a:solidFill>
                          <a:srgbClr val="14603A"/>
                        </a:solidFill>
                        <a:effectLst>
                          <a:outerShdw blurRad="38100" dist="38100" dir="2700000" algn="tl">
                            <a:srgbClr val="000000">
                              <a:alpha val="43137"/>
                            </a:srgbClr>
                          </a:outerShdw>
                        </a:effectLst>
                      </a:endParaRPr>
                    </a:p>
                  </a:txBody>
                  <a:tcPr anchor="ctr"/>
                </a:tc>
                <a:tc>
                  <a:txBody>
                    <a:bodyPr/>
                    <a:lstStyle/>
                    <a:p>
                      <a:pPr algn="ctr"/>
                      <a:r>
                        <a:rPr lang="tr-TR" dirty="0">
                          <a:effectLst>
                            <a:outerShdw blurRad="38100" dist="38100" dir="2700000" algn="tl">
                              <a:srgbClr val="000000">
                                <a:alpha val="43137"/>
                              </a:srgbClr>
                            </a:outerShdw>
                          </a:effectLst>
                        </a:rPr>
                        <a:t>5,6</a:t>
                      </a:r>
                      <a:endParaRPr lang="tr-TR" b="1" dirty="0">
                        <a:solidFill>
                          <a:srgbClr val="14603A"/>
                        </a:solidFill>
                        <a:effectLst>
                          <a:outerShdw blurRad="38100" dist="38100" dir="2700000" algn="tl">
                            <a:srgbClr val="000000">
                              <a:alpha val="43137"/>
                            </a:srgbClr>
                          </a:outerShdw>
                        </a:effectLst>
                      </a:endParaRPr>
                    </a:p>
                  </a:txBody>
                  <a:tcPr anchor="ctr"/>
                </a:tc>
                <a:tc>
                  <a:txBody>
                    <a:bodyPr/>
                    <a:lstStyle/>
                    <a:p>
                      <a:pPr algn="ctr"/>
                      <a:r>
                        <a:rPr lang="tr-TR" dirty="0">
                          <a:effectLst>
                            <a:outerShdw blurRad="38100" dist="38100" dir="2700000" algn="tl">
                              <a:srgbClr val="000000">
                                <a:alpha val="43137"/>
                              </a:srgbClr>
                            </a:outerShdw>
                          </a:effectLst>
                        </a:rPr>
                        <a:t>6,6</a:t>
                      </a:r>
                      <a:endParaRPr lang="tr-TR" b="1" dirty="0">
                        <a:solidFill>
                          <a:srgbClr val="14603A"/>
                        </a:solidFill>
                        <a:effectLst>
                          <a:outerShdw blurRad="38100" dist="38100" dir="2700000" algn="tl">
                            <a:srgbClr val="000000">
                              <a:alpha val="43137"/>
                            </a:srgbClr>
                          </a:outerShdw>
                        </a:effectLst>
                      </a:endParaRPr>
                    </a:p>
                  </a:txBody>
                  <a:tcPr anchor="ctr"/>
                </a:tc>
                <a:tc>
                  <a:txBody>
                    <a:bodyPr/>
                    <a:lstStyle/>
                    <a:p>
                      <a:pPr algn="ctr"/>
                      <a:r>
                        <a:rPr lang="tr-TR" dirty="0">
                          <a:effectLst>
                            <a:outerShdw blurRad="38100" dist="38100" dir="2700000" algn="tl">
                              <a:srgbClr val="000000">
                                <a:alpha val="43137"/>
                              </a:srgbClr>
                            </a:outerShdw>
                          </a:effectLst>
                        </a:rPr>
                        <a:t>5,5</a:t>
                      </a:r>
                      <a:endParaRPr lang="tr-TR" b="1" dirty="0">
                        <a:solidFill>
                          <a:srgbClr val="14603A"/>
                        </a:solidFill>
                        <a:effectLst>
                          <a:outerShdw blurRad="38100" dist="38100" dir="2700000" algn="tl">
                            <a:srgbClr val="000000">
                              <a:alpha val="43137"/>
                            </a:srgbClr>
                          </a:outerShdw>
                        </a:effectLst>
                      </a:endParaRPr>
                    </a:p>
                  </a:txBody>
                  <a:tcPr anchor="ctr"/>
                </a:tc>
                <a:tc>
                  <a:txBody>
                    <a:bodyPr/>
                    <a:lstStyle/>
                    <a:p>
                      <a:pPr algn="ctr"/>
                      <a:r>
                        <a:rPr lang="tr-TR" dirty="0">
                          <a:effectLst>
                            <a:outerShdw blurRad="38100" dist="38100" dir="2700000" algn="tl">
                              <a:srgbClr val="000000">
                                <a:alpha val="43137"/>
                              </a:srgbClr>
                            </a:outerShdw>
                          </a:effectLst>
                        </a:rPr>
                        <a:t>5,1</a:t>
                      </a:r>
                      <a:endParaRPr lang="tr-TR" b="1" dirty="0">
                        <a:solidFill>
                          <a:srgbClr val="14603A"/>
                        </a:solidFill>
                        <a:effectLst>
                          <a:outerShdw blurRad="38100" dist="38100" dir="2700000" algn="tl">
                            <a:srgbClr val="000000">
                              <a:alpha val="43137"/>
                            </a:srgbClr>
                          </a:outerShdw>
                        </a:effectLst>
                      </a:endParaRPr>
                    </a:p>
                  </a:txBody>
                  <a:tcPr anchor="ctr"/>
                </a:tc>
                <a:extLst>
                  <a:ext uri="{0D108BD9-81ED-4DB2-BD59-A6C34878D82A}">
                    <a16:rowId xmlns:a16="http://schemas.microsoft.com/office/drawing/2014/main" val="2342858592"/>
                  </a:ext>
                </a:extLst>
              </a:tr>
              <a:tr h="653946">
                <a:tc>
                  <a:txBody>
                    <a:bodyPr/>
                    <a:lstStyle/>
                    <a:p>
                      <a:pPr algn="ctr"/>
                      <a:r>
                        <a:rPr lang="tr-TR" dirty="0">
                          <a:effectLst>
                            <a:outerShdw blurRad="38100" dist="38100" dir="2700000" algn="tl">
                              <a:srgbClr val="000000">
                                <a:alpha val="43137"/>
                              </a:srgbClr>
                            </a:outerShdw>
                          </a:effectLst>
                        </a:rPr>
                        <a:t>FEN</a:t>
                      </a:r>
                      <a:r>
                        <a:rPr lang="tr-TR" baseline="0" dirty="0">
                          <a:effectLst>
                            <a:outerShdw blurRad="38100" dist="38100" dir="2700000" algn="tl">
                              <a:srgbClr val="000000">
                                <a:alpha val="43137"/>
                              </a:srgbClr>
                            </a:outerShdw>
                          </a:effectLst>
                        </a:rPr>
                        <a:t> BİL.</a:t>
                      </a:r>
                      <a:endParaRPr lang="tr-TR" b="1" dirty="0">
                        <a:solidFill>
                          <a:srgbClr val="14603A"/>
                        </a:solidFill>
                        <a:effectLst>
                          <a:outerShdw blurRad="38100" dist="38100" dir="2700000" algn="tl">
                            <a:srgbClr val="000000">
                              <a:alpha val="43137"/>
                            </a:srgbClr>
                          </a:outerShdw>
                        </a:effectLst>
                      </a:endParaRPr>
                    </a:p>
                  </a:txBody>
                  <a:tcPr anchor="ctr"/>
                </a:tc>
                <a:tc>
                  <a:txBody>
                    <a:bodyPr/>
                    <a:lstStyle/>
                    <a:p>
                      <a:pPr algn="ctr"/>
                      <a:r>
                        <a:rPr lang="tr-TR" dirty="0">
                          <a:effectLst>
                            <a:outerShdw blurRad="38100" dist="38100" dir="2700000" algn="tl">
                              <a:srgbClr val="000000">
                                <a:alpha val="43137"/>
                              </a:srgbClr>
                            </a:outerShdw>
                          </a:effectLst>
                        </a:rPr>
                        <a:t>20</a:t>
                      </a:r>
                      <a:endParaRPr lang="tr-TR" b="1" dirty="0">
                        <a:solidFill>
                          <a:srgbClr val="14603A"/>
                        </a:solidFill>
                        <a:effectLst>
                          <a:outerShdw blurRad="38100" dist="38100" dir="2700000" algn="tl">
                            <a:srgbClr val="000000">
                              <a:alpha val="43137"/>
                            </a:srgbClr>
                          </a:outerShdw>
                        </a:effectLst>
                      </a:endParaRPr>
                    </a:p>
                  </a:txBody>
                  <a:tcPr anchor="ctr"/>
                </a:tc>
                <a:tc>
                  <a:txBody>
                    <a:bodyPr/>
                    <a:lstStyle/>
                    <a:p>
                      <a:pPr algn="ctr"/>
                      <a:r>
                        <a:rPr lang="tr-TR" dirty="0">
                          <a:effectLst>
                            <a:outerShdw blurRad="38100" dist="38100" dir="2700000" algn="tl">
                              <a:srgbClr val="000000">
                                <a:alpha val="43137"/>
                              </a:srgbClr>
                            </a:outerShdw>
                          </a:effectLst>
                        </a:rPr>
                        <a:t>2,8</a:t>
                      </a:r>
                      <a:endParaRPr lang="tr-TR" b="1" dirty="0">
                        <a:solidFill>
                          <a:srgbClr val="14603A"/>
                        </a:solidFill>
                        <a:effectLst>
                          <a:outerShdw blurRad="38100" dist="38100" dir="2700000" algn="tl">
                            <a:srgbClr val="000000">
                              <a:alpha val="43137"/>
                            </a:srgbClr>
                          </a:outerShdw>
                        </a:effectLst>
                      </a:endParaRPr>
                    </a:p>
                  </a:txBody>
                  <a:tcPr anchor="ctr"/>
                </a:tc>
                <a:tc>
                  <a:txBody>
                    <a:bodyPr/>
                    <a:lstStyle/>
                    <a:p>
                      <a:pPr algn="ctr"/>
                      <a:r>
                        <a:rPr lang="tr-TR" dirty="0">
                          <a:effectLst>
                            <a:outerShdw blurRad="38100" dist="38100" dir="2700000" algn="tl">
                              <a:srgbClr val="000000">
                                <a:alpha val="43137"/>
                              </a:srgbClr>
                            </a:outerShdw>
                          </a:effectLst>
                        </a:rPr>
                        <a:t>2,2</a:t>
                      </a:r>
                      <a:endParaRPr lang="tr-TR" b="1" dirty="0">
                        <a:solidFill>
                          <a:srgbClr val="14603A"/>
                        </a:solidFill>
                        <a:effectLst>
                          <a:outerShdw blurRad="38100" dist="38100" dir="2700000" algn="tl">
                            <a:srgbClr val="000000">
                              <a:alpha val="43137"/>
                            </a:srgbClr>
                          </a:outerShdw>
                        </a:effectLst>
                      </a:endParaRPr>
                    </a:p>
                  </a:txBody>
                  <a:tcPr anchor="ctr"/>
                </a:tc>
                <a:tc>
                  <a:txBody>
                    <a:bodyPr/>
                    <a:lstStyle/>
                    <a:p>
                      <a:pPr algn="ctr"/>
                      <a:r>
                        <a:rPr lang="tr-TR" dirty="0">
                          <a:effectLst>
                            <a:outerShdw blurRad="38100" dist="38100" dir="2700000" algn="tl">
                              <a:srgbClr val="000000">
                                <a:alpha val="43137"/>
                              </a:srgbClr>
                            </a:outerShdw>
                          </a:effectLst>
                        </a:rPr>
                        <a:t>2,6</a:t>
                      </a:r>
                      <a:endParaRPr lang="tr-TR" b="1" dirty="0">
                        <a:solidFill>
                          <a:srgbClr val="14603A"/>
                        </a:solidFill>
                        <a:effectLst>
                          <a:outerShdw blurRad="38100" dist="38100" dir="2700000" algn="tl">
                            <a:srgbClr val="000000">
                              <a:alpha val="43137"/>
                            </a:srgbClr>
                          </a:outerShdw>
                        </a:effectLst>
                      </a:endParaRPr>
                    </a:p>
                  </a:txBody>
                  <a:tcPr anchor="ctr"/>
                </a:tc>
                <a:tc>
                  <a:txBody>
                    <a:bodyPr/>
                    <a:lstStyle/>
                    <a:p>
                      <a:pPr algn="ctr"/>
                      <a:r>
                        <a:rPr lang="tr-TR" dirty="0">
                          <a:effectLst>
                            <a:outerShdw blurRad="38100" dist="38100" dir="2700000" algn="tl">
                              <a:srgbClr val="000000">
                                <a:alpha val="43137"/>
                              </a:srgbClr>
                            </a:outerShdw>
                          </a:effectLst>
                        </a:rPr>
                        <a:t>3,2</a:t>
                      </a:r>
                      <a:endParaRPr lang="tr-TR" b="1" dirty="0">
                        <a:solidFill>
                          <a:srgbClr val="14603A"/>
                        </a:solidFill>
                        <a:effectLst>
                          <a:outerShdw blurRad="38100" dist="38100" dir="2700000" algn="tl">
                            <a:srgbClr val="000000">
                              <a:alpha val="43137"/>
                            </a:srgbClr>
                          </a:outerShdw>
                        </a:effectLst>
                      </a:endParaRPr>
                    </a:p>
                  </a:txBody>
                  <a:tcPr anchor="ctr"/>
                </a:tc>
                <a:extLst>
                  <a:ext uri="{0D108BD9-81ED-4DB2-BD59-A6C34878D82A}">
                    <a16:rowId xmlns:a16="http://schemas.microsoft.com/office/drawing/2014/main" val="1107449965"/>
                  </a:ext>
                </a:extLst>
              </a:tr>
              <a:tr h="653946">
                <a:tc>
                  <a:txBody>
                    <a:bodyPr/>
                    <a:lstStyle/>
                    <a:p>
                      <a:pPr algn="ctr"/>
                      <a:r>
                        <a:rPr lang="tr-TR" dirty="0">
                          <a:effectLst>
                            <a:outerShdw blurRad="38100" dist="38100" dir="2700000" algn="tl">
                              <a:srgbClr val="000000">
                                <a:alpha val="43137"/>
                              </a:srgbClr>
                            </a:outerShdw>
                          </a:effectLst>
                        </a:rPr>
                        <a:t>EDEBİYAT</a:t>
                      </a:r>
                      <a:endParaRPr lang="tr-TR" b="1" dirty="0">
                        <a:solidFill>
                          <a:srgbClr val="14603A"/>
                        </a:solidFill>
                        <a:effectLst>
                          <a:outerShdw blurRad="38100" dist="38100" dir="2700000" algn="tl">
                            <a:srgbClr val="000000">
                              <a:alpha val="43137"/>
                            </a:srgbClr>
                          </a:outerShdw>
                        </a:effectLst>
                      </a:endParaRPr>
                    </a:p>
                  </a:txBody>
                  <a:tcPr anchor="ctr"/>
                </a:tc>
                <a:tc>
                  <a:txBody>
                    <a:bodyPr/>
                    <a:lstStyle/>
                    <a:p>
                      <a:pPr algn="ctr"/>
                      <a:r>
                        <a:rPr lang="tr-TR" dirty="0">
                          <a:effectLst>
                            <a:outerShdw blurRad="38100" dist="38100" dir="2700000" algn="tl">
                              <a:srgbClr val="000000">
                                <a:alpha val="43137"/>
                              </a:srgbClr>
                            </a:outerShdw>
                          </a:effectLst>
                        </a:rPr>
                        <a:t>24</a:t>
                      </a:r>
                      <a:endParaRPr lang="tr-TR" b="1" dirty="0">
                        <a:solidFill>
                          <a:srgbClr val="14603A"/>
                        </a:solidFill>
                        <a:effectLst>
                          <a:outerShdw blurRad="38100" dist="38100" dir="2700000" algn="tl">
                            <a:srgbClr val="000000">
                              <a:alpha val="43137"/>
                            </a:srgbClr>
                          </a:outerShdw>
                        </a:effectLst>
                      </a:endParaRPr>
                    </a:p>
                  </a:txBody>
                  <a:tcPr anchor="ctr"/>
                </a:tc>
                <a:tc>
                  <a:txBody>
                    <a:bodyPr/>
                    <a:lstStyle/>
                    <a:p>
                      <a:pPr algn="ctr"/>
                      <a:r>
                        <a:rPr lang="tr-TR" dirty="0">
                          <a:effectLst>
                            <a:outerShdw blurRad="38100" dist="38100" dir="2700000" algn="tl">
                              <a:srgbClr val="000000">
                                <a:alpha val="43137"/>
                              </a:srgbClr>
                            </a:outerShdw>
                          </a:effectLst>
                        </a:rPr>
                        <a:t>4,7</a:t>
                      </a:r>
                      <a:endParaRPr lang="tr-TR" b="1" dirty="0">
                        <a:solidFill>
                          <a:srgbClr val="14603A"/>
                        </a:solidFill>
                        <a:effectLst>
                          <a:outerShdw blurRad="38100" dist="38100" dir="2700000" algn="tl">
                            <a:srgbClr val="000000">
                              <a:alpha val="43137"/>
                            </a:srgbClr>
                          </a:outerShdw>
                        </a:effectLst>
                      </a:endParaRPr>
                    </a:p>
                  </a:txBody>
                  <a:tcPr anchor="ctr"/>
                </a:tc>
                <a:tc>
                  <a:txBody>
                    <a:bodyPr/>
                    <a:lstStyle/>
                    <a:p>
                      <a:pPr algn="ctr"/>
                      <a:r>
                        <a:rPr lang="tr-TR" dirty="0">
                          <a:effectLst>
                            <a:outerShdw blurRad="38100" dist="38100" dir="2700000" algn="tl">
                              <a:srgbClr val="000000">
                                <a:alpha val="43137"/>
                              </a:srgbClr>
                            </a:outerShdw>
                          </a:effectLst>
                        </a:rPr>
                        <a:t>4,9</a:t>
                      </a:r>
                      <a:endParaRPr lang="tr-TR" b="1" dirty="0">
                        <a:solidFill>
                          <a:srgbClr val="14603A"/>
                        </a:solidFill>
                        <a:effectLst>
                          <a:outerShdw blurRad="38100" dist="38100" dir="2700000" algn="tl">
                            <a:srgbClr val="000000">
                              <a:alpha val="43137"/>
                            </a:srgbClr>
                          </a:outerShdw>
                        </a:effectLst>
                      </a:endParaRPr>
                    </a:p>
                  </a:txBody>
                  <a:tcPr anchor="ctr"/>
                </a:tc>
                <a:tc>
                  <a:txBody>
                    <a:bodyPr/>
                    <a:lstStyle/>
                    <a:p>
                      <a:pPr algn="ctr"/>
                      <a:r>
                        <a:rPr lang="tr-TR" dirty="0">
                          <a:effectLst>
                            <a:outerShdw blurRad="38100" dist="38100" dir="2700000" algn="tl">
                              <a:srgbClr val="000000">
                                <a:alpha val="43137"/>
                              </a:srgbClr>
                            </a:outerShdw>
                          </a:effectLst>
                        </a:rPr>
                        <a:t>4,7</a:t>
                      </a:r>
                      <a:endParaRPr lang="tr-TR" b="1" dirty="0">
                        <a:solidFill>
                          <a:srgbClr val="14603A"/>
                        </a:solidFill>
                        <a:effectLst>
                          <a:outerShdw blurRad="38100" dist="38100" dir="2700000" algn="tl">
                            <a:srgbClr val="000000">
                              <a:alpha val="43137"/>
                            </a:srgbClr>
                          </a:outerShdw>
                        </a:effectLst>
                      </a:endParaRPr>
                    </a:p>
                  </a:txBody>
                  <a:tcPr anchor="ctr"/>
                </a:tc>
                <a:tc>
                  <a:txBody>
                    <a:bodyPr/>
                    <a:lstStyle/>
                    <a:p>
                      <a:pPr algn="ctr"/>
                      <a:r>
                        <a:rPr lang="tr-TR" dirty="0">
                          <a:effectLst>
                            <a:outerShdw blurRad="38100" dist="38100" dir="2700000" algn="tl">
                              <a:srgbClr val="000000">
                                <a:alpha val="43137"/>
                              </a:srgbClr>
                            </a:outerShdw>
                          </a:effectLst>
                        </a:rPr>
                        <a:t>6,4</a:t>
                      </a:r>
                      <a:endParaRPr lang="tr-TR" b="1" dirty="0">
                        <a:solidFill>
                          <a:srgbClr val="14603A"/>
                        </a:solidFill>
                        <a:effectLst>
                          <a:outerShdw blurRad="38100" dist="38100" dir="2700000" algn="tl">
                            <a:srgbClr val="000000">
                              <a:alpha val="43137"/>
                            </a:srgbClr>
                          </a:outerShdw>
                        </a:effectLst>
                      </a:endParaRPr>
                    </a:p>
                  </a:txBody>
                  <a:tcPr anchor="ctr"/>
                </a:tc>
                <a:extLst>
                  <a:ext uri="{0D108BD9-81ED-4DB2-BD59-A6C34878D82A}">
                    <a16:rowId xmlns:a16="http://schemas.microsoft.com/office/drawing/2014/main" val="759877727"/>
                  </a:ext>
                </a:extLst>
              </a:tr>
              <a:tr h="653946">
                <a:tc>
                  <a:txBody>
                    <a:bodyPr/>
                    <a:lstStyle/>
                    <a:p>
                      <a:pPr algn="ctr"/>
                      <a:r>
                        <a:rPr lang="tr-TR" dirty="0">
                          <a:effectLst>
                            <a:outerShdw blurRad="38100" dist="38100" dir="2700000" algn="tl">
                              <a:srgbClr val="000000">
                                <a:alpha val="43137"/>
                              </a:srgbClr>
                            </a:outerShdw>
                          </a:effectLst>
                        </a:rPr>
                        <a:t>TARİH-1</a:t>
                      </a:r>
                      <a:endParaRPr lang="tr-TR" b="1" dirty="0">
                        <a:solidFill>
                          <a:srgbClr val="14603A"/>
                        </a:solidFill>
                        <a:effectLst>
                          <a:outerShdw blurRad="38100" dist="38100" dir="2700000" algn="tl">
                            <a:srgbClr val="000000">
                              <a:alpha val="43137"/>
                            </a:srgbClr>
                          </a:outerShdw>
                        </a:effectLst>
                      </a:endParaRPr>
                    </a:p>
                  </a:txBody>
                  <a:tcPr anchor="ctr"/>
                </a:tc>
                <a:tc>
                  <a:txBody>
                    <a:bodyPr/>
                    <a:lstStyle/>
                    <a:p>
                      <a:pPr algn="ctr"/>
                      <a:r>
                        <a:rPr lang="tr-TR" dirty="0">
                          <a:effectLst>
                            <a:outerShdw blurRad="38100" dist="38100" dir="2700000" algn="tl">
                              <a:srgbClr val="000000">
                                <a:alpha val="43137"/>
                              </a:srgbClr>
                            </a:outerShdw>
                          </a:effectLst>
                        </a:rPr>
                        <a:t>10</a:t>
                      </a:r>
                      <a:endParaRPr lang="tr-TR" b="1" dirty="0">
                        <a:solidFill>
                          <a:srgbClr val="14603A"/>
                        </a:solidFill>
                        <a:effectLst>
                          <a:outerShdw blurRad="38100" dist="38100" dir="2700000" algn="tl">
                            <a:srgbClr val="000000">
                              <a:alpha val="43137"/>
                            </a:srgbClr>
                          </a:outerShdw>
                        </a:effectLst>
                      </a:endParaRPr>
                    </a:p>
                  </a:txBody>
                  <a:tcPr anchor="ctr"/>
                </a:tc>
                <a:tc>
                  <a:txBody>
                    <a:bodyPr/>
                    <a:lstStyle/>
                    <a:p>
                      <a:pPr algn="ctr"/>
                      <a:r>
                        <a:rPr lang="tr-TR" dirty="0">
                          <a:effectLst>
                            <a:outerShdw blurRad="38100" dist="38100" dir="2700000" algn="tl">
                              <a:srgbClr val="000000">
                                <a:alpha val="43137"/>
                              </a:srgbClr>
                            </a:outerShdw>
                          </a:effectLst>
                        </a:rPr>
                        <a:t>1,6</a:t>
                      </a:r>
                      <a:endParaRPr lang="tr-TR" b="1" dirty="0">
                        <a:solidFill>
                          <a:srgbClr val="14603A"/>
                        </a:solidFill>
                        <a:effectLst>
                          <a:outerShdw blurRad="38100" dist="38100" dir="2700000" algn="tl">
                            <a:srgbClr val="000000">
                              <a:alpha val="43137"/>
                            </a:srgbClr>
                          </a:outerShdw>
                        </a:effectLst>
                      </a:endParaRPr>
                    </a:p>
                  </a:txBody>
                  <a:tcPr anchor="ctr"/>
                </a:tc>
                <a:tc>
                  <a:txBody>
                    <a:bodyPr/>
                    <a:lstStyle/>
                    <a:p>
                      <a:pPr algn="ctr"/>
                      <a:r>
                        <a:rPr lang="tr-TR" dirty="0">
                          <a:effectLst>
                            <a:outerShdw blurRad="38100" dist="38100" dir="2700000" algn="tl">
                              <a:srgbClr val="000000">
                                <a:alpha val="43137"/>
                              </a:srgbClr>
                            </a:outerShdw>
                          </a:effectLst>
                        </a:rPr>
                        <a:t>2,0</a:t>
                      </a:r>
                      <a:endParaRPr lang="tr-TR" b="1" dirty="0">
                        <a:solidFill>
                          <a:srgbClr val="14603A"/>
                        </a:solidFill>
                        <a:effectLst>
                          <a:outerShdw blurRad="38100" dist="38100" dir="2700000" algn="tl">
                            <a:srgbClr val="000000">
                              <a:alpha val="43137"/>
                            </a:srgbClr>
                          </a:outerShdw>
                        </a:effectLst>
                      </a:endParaRPr>
                    </a:p>
                  </a:txBody>
                  <a:tcPr anchor="ctr"/>
                </a:tc>
                <a:tc>
                  <a:txBody>
                    <a:bodyPr/>
                    <a:lstStyle/>
                    <a:p>
                      <a:pPr algn="ctr"/>
                      <a:r>
                        <a:rPr lang="tr-TR" dirty="0">
                          <a:effectLst>
                            <a:outerShdw blurRad="38100" dist="38100" dir="2700000" algn="tl">
                              <a:srgbClr val="000000">
                                <a:alpha val="43137"/>
                              </a:srgbClr>
                            </a:outerShdw>
                          </a:effectLst>
                        </a:rPr>
                        <a:t>1,4</a:t>
                      </a:r>
                      <a:endParaRPr lang="tr-TR" b="1" dirty="0">
                        <a:solidFill>
                          <a:srgbClr val="14603A"/>
                        </a:solidFill>
                        <a:effectLst>
                          <a:outerShdw blurRad="38100" dist="38100" dir="2700000" algn="tl">
                            <a:srgbClr val="000000">
                              <a:alpha val="43137"/>
                            </a:srgbClr>
                          </a:outerShdw>
                        </a:effectLst>
                      </a:endParaRPr>
                    </a:p>
                  </a:txBody>
                  <a:tcPr anchor="ctr"/>
                </a:tc>
                <a:tc>
                  <a:txBody>
                    <a:bodyPr/>
                    <a:lstStyle/>
                    <a:p>
                      <a:pPr algn="ctr"/>
                      <a:r>
                        <a:rPr lang="tr-TR" dirty="0">
                          <a:effectLst>
                            <a:outerShdw blurRad="38100" dist="38100" dir="2700000" algn="tl">
                              <a:srgbClr val="000000">
                                <a:alpha val="43137"/>
                              </a:srgbClr>
                            </a:outerShdw>
                          </a:effectLst>
                        </a:rPr>
                        <a:t>1,9</a:t>
                      </a:r>
                      <a:endParaRPr lang="tr-TR" b="1" dirty="0">
                        <a:solidFill>
                          <a:srgbClr val="14603A"/>
                        </a:solidFill>
                        <a:effectLst>
                          <a:outerShdw blurRad="38100" dist="38100" dir="2700000" algn="tl">
                            <a:srgbClr val="000000">
                              <a:alpha val="43137"/>
                            </a:srgbClr>
                          </a:outerShdw>
                        </a:effectLst>
                      </a:endParaRPr>
                    </a:p>
                  </a:txBody>
                  <a:tcPr anchor="ctr"/>
                </a:tc>
                <a:extLst>
                  <a:ext uri="{0D108BD9-81ED-4DB2-BD59-A6C34878D82A}">
                    <a16:rowId xmlns:a16="http://schemas.microsoft.com/office/drawing/2014/main" val="1033428107"/>
                  </a:ext>
                </a:extLst>
              </a:tr>
              <a:tr h="653946">
                <a:tc>
                  <a:txBody>
                    <a:bodyPr/>
                    <a:lstStyle/>
                    <a:p>
                      <a:pPr algn="ctr"/>
                      <a:r>
                        <a:rPr lang="tr-TR" dirty="0">
                          <a:effectLst>
                            <a:outerShdw blurRad="38100" dist="38100" dir="2700000" algn="tl">
                              <a:srgbClr val="000000">
                                <a:alpha val="43137"/>
                              </a:srgbClr>
                            </a:outerShdw>
                          </a:effectLst>
                        </a:rPr>
                        <a:t>COĞ.-1</a:t>
                      </a:r>
                      <a:endParaRPr lang="tr-TR" b="1" dirty="0">
                        <a:solidFill>
                          <a:srgbClr val="14603A"/>
                        </a:solidFill>
                        <a:effectLst>
                          <a:outerShdw blurRad="38100" dist="38100" dir="2700000" algn="tl">
                            <a:srgbClr val="000000">
                              <a:alpha val="43137"/>
                            </a:srgbClr>
                          </a:outerShdw>
                        </a:effectLst>
                      </a:endParaRPr>
                    </a:p>
                  </a:txBody>
                  <a:tcPr anchor="ctr"/>
                </a:tc>
                <a:tc>
                  <a:txBody>
                    <a:bodyPr/>
                    <a:lstStyle/>
                    <a:p>
                      <a:pPr algn="ctr"/>
                      <a:r>
                        <a:rPr lang="tr-TR" dirty="0">
                          <a:effectLst>
                            <a:outerShdw blurRad="38100" dist="38100" dir="2700000" algn="tl">
                              <a:srgbClr val="000000">
                                <a:alpha val="43137"/>
                              </a:srgbClr>
                            </a:outerShdw>
                          </a:effectLst>
                        </a:rPr>
                        <a:t>6</a:t>
                      </a:r>
                      <a:endParaRPr lang="tr-TR" b="1" dirty="0">
                        <a:solidFill>
                          <a:srgbClr val="14603A"/>
                        </a:solidFill>
                        <a:effectLst>
                          <a:outerShdw blurRad="38100" dist="38100" dir="2700000" algn="tl">
                            <a:srgbClr val="000000">
                              <a:alpha val="43137"/>
                            </a:srgbClr>
                          </a:outerShdw>
                        </a:effectLst>
                      </a:endParaRPr>
                    </a:p>
                  </a:txBody>
                  <a:tcPr anchor="ctr"/>
                </a:tc>
                <a:tc>
                  <a:txBody>
                    <a:bodyPr/>
                    <a:lstStyle/>
                    <a:p>
                      <a:pPr algn="ctr"/>
                      <a:r>
                        <a:rPr lang="tr-TR" dirty="0">
                          <a:effectLst>
                            <a:outerShdw blurRad="38100" dist="38100" dir="2700000" algn="tl">
                              <a:srgbClr val="000000">
                                <a:alpha val="43137"/>
                              </a:srgbClr>
                            </a:outerShdw>
                          </a:effectLst>
                        </a:rPr>
                        <a:t>2,2</a:t>
                      </a:r>
                      <a:endParaRPr lang="tr-TR" b="1" dirty="0">
                        <a:solidFill>
                          <a:srgbClr val="14603A"/>
                        </a:solidFill>
                        <a:effectLst>
                          <a:outerShdw blurRad="38100" dist="38100" dir="2700000" algn="tl">
                            <a:srgbClr val="000000">
                              <a:alpha val="43137"/>
                            </a:srgbClr>
                          </a:outerShdw>
                        </a:effectLst>
                      </a:endParaRPr>
                    </a:p>
                  </a:txBody>
                  <a:tcPr anchor="ctr"/>
                </a:tc>
                <a:tc>
                  <a:txBody>
                    <a:bodyPr/>
                    <a:lstStyle/>
                    <a:p>
                      <a:pPr algn="ctr"/>
                      <a:r>
                        <a:rPr lang="tr-TR" dirty="0">
                          <a:effectLst>
                            <a:outerShdw blurRad="38100" dist="38100" dir="2700000" algn="tl">
                              <a:srgbClr val="000000">
                                <a:alpha val="43137"/>
                              </a:srgbClr>
                            </a:outerShdw>
                          </a:effectLst>
                        </a:rPr>
                        <a:t>2,1</a:t>
                      </a:r>
                      <a:endParaRPr lang="tr-TR" b="1" dirty="0">
                        <a:solidFill>
                          <a:srgbClr val="14603A"/>
                        </a:solidFill>
                        <a:effectLst>
                          <a:outerShdw blurRad="38100" dist="38100" dir="2700000" algn="tl">
                            <a:srgbClr val="000000">
                              <a:alpha val="43137"/>
                            </a:srgbClr>
                          </a:outerShdw>
                        </a:effectLst>
                      </a:endParaRPr>
                    </a:p>
                  </a:txBody>
                  <a:tcPr anchor="ctr"/>
                </a:tc>
                <a:tc>
                  <a:txBody>
                    <a:bodyPr/>
                    <a:lstStyle/>
                    <a:p>
                      <a:pPr algn="ctr"/>
                      <a:r>
                        <a:rPr lang="tr-TR" dirty="0">
                          <a:effectLst>
                            <a:outerShdw blurRad="38100" dist="38100" dir="2700000" algn="tl">
                              <a:srgbClr val="000000">
                                <a:alpha val="43137"/>
                              </a:srgbClr>
                            </a:outerShdw>
                          </a:effectLst>
                        </a:rPr>
                        <a:t>1,5</a:t>
                      </a:r>
                      <a:endParaRPr lang="tr-TR" b="1" dirty="0">
                        <a:solidFill>
                          <a:srgbClr val="14603A"/>
                        </a:solidFill>
                        <a:effectLst>
                          <a:outerShdw blurRad="38100" dist="38100" dir="2700000" algn="tl">
                            <a:srgbClr val="000000">
                              <a:alpha val="43137"/>
                            </a:srgbClr>
                          </a:outerShdw>
                        </a:effectLst>
                      </a:endParaRPr>
                    </a:p>
                  </a:txBody>
                  <a:tcPr anchor="ctr"/>
                </a:tc>
                <a:tc>
                  <a:txBody>
                    <a:bodyPr/>
                    <a:lstStyle/>
                    <a:p>
                      <a:pPr algn="ctr"/>
                      <a:r>
                        <a:rPr lang="tr-TR" dirty="0">
                          <a:effectLst>
                            <a:outerShdw blurRad="38100" dist="38100" dir="2700000" algn="tl">
                              <a:srgbClr val="000000">
                                <a:alpha val="43137"/>
                              </a:srgbClr>
                            </a:outerShdw>
                          </a:effectLst>
                        </a:rPr>
                        <a:t>2,3</a:t>
                      </a:r>
                      <a:endParaRPr lang="tr-TR" b="1" dirty="0">
                        <a:solidFill>
                          <a:srgbClr val="14603A"/>
                        </a:solidFill>
                        <a:effectLst>
                          <a:outerShdw blurRad="38100" dist="38100" dir="2700000" algn="tl">
                            <a:srgbClr val="000000">
                              <a:alpha val="43137"/>
                            </a:srgbClr>
                          </a:outerShdw>
                        </a:effectLst>
                      </a:endParaRPr>
                    </a:p>
                  </a:txBody>
                  <a:tcPr anchor="ctr"/>
                </a:tc>
                <a:extLst>
                  <a:ext uri="{0D108BD9-81ED-4DB2-BD59-A6C34878D82A}">
                    <a16:rowId xmlns:a16="http://schemas.microsoft.com/office/drawing/2014/main" val="1350616991"/>
                  </a:ext>
                </a:extLst>
              </a:tr>
              <a:tr h="653946">
                <a:tc>
                  <a:txBody>
                    <a:bodyPr/>
                    <a:lstStyle/>
                    <a:p>
                      <a:pPr algn="ctr"/>
                      <a:r>
                        <a:rPr lang="tr-TR" dirty="0">
                          <a:effectLst>
                            <a:outerShdw blurRad="38100" dist="38100" dir="2700000" algn="tl">
                              <a:srgbClr val="000000">
                                <a:alpha val="43137"/>
                              </a:srgbClr>
                            </a:outerShdw>
                          </a:effectLst>
                        </a:rPr>
                        <a:t>TARİH-2</a:t>
                      </a:r>
                      <a:endParaRPr lang="tr-TR" b="1" dirty="0">
                        <a:solidFill>
                          <a:srgbClr val="14603A"/>
                        </a:solidFill>
                        <a:effectLst>
                          <a:outerShdw blurRad="38100" dist="38100" dir="2700000" algn="tl">
                            <a:srgbClr val="000000">
                              <a:alpha val="43137"/>
                            </a:srgbClr>
                          </a:outerShdw>
                        </a:effectLst>
                      </a:endParaRPr>
                    </a:p>
                  </a:txBody>
                  <a:tcPr anchor="ctr"/>
                </a:tc>
                <a:tc>
                  <a:txBody>
                    <a:bodyPr/>
                    <a:lstStyle/>
                    <a:p>
                      <a:pPr algn="ctr"/>
                      <a:r>
                        <a:rPr lang="tr-TR" dirty="0">
                          <a:effectLst>
                            <a:outerShdw blurRad="38100" dist="38100" dir="2700000" algn="tl">
                              <a:srgbClr val="000000">
                                <a:alpha val="43137"/>
                              </a:srgbClr>
                            </a:outerShdw>
                          </a:effectLst>
                        </a:rPr>
                        <a:t>11</a:t>
                      </a:r>
                      <a:endParaRPr lang="tr-TR" b="1" dirty="0">
                        <a:solidFill>
                          <a:srgbClr val="14603A"/>
                        </a:solidFill>
                        <a:effectLst>
                          <a:outerShdw blurRad="38100" dist="38100" dir="2700000" algn="tl">
                            <a:srgbClr val="000000">
                              <a:alpha val="43137"/>
                            </a:srgbClr>
                          </a:outerShdw>
                        </a:effectLst>
                      </a:endParaRPr>
                    </a:p>
                  </a:txBody>
                  <a:tcPr anchor="ctr"/>
                </a:tc>
                <a:tc>
                  <a:txBody>
                    <a:bodyPr/>
                    <a:lstStyle/>
                    <a:p>
                      <a:pPr algn="ctr"/>
                      <a:r>
                        <a:rPr lang="tr-TR" dirty="0">
                          <a:effectLst>
                            <a:outerShdw blurRad="38100" dist="38100" dir="2700000" algn="tl">
                              <a:srgbClr val="000000">
                                <a:alpha val="43137"/>
                              </a:srgbClr>
                            </a:outerShdw>
                          </a:effectLst>
                        </a:rPr>
                        <a:t>1,4</a:t>
                      </a:r>
                      <a:endParaRPr lang="tr-TR" b="1" dirty="0">
                        <a:solidFill>
                          <a:srgbClr val="14603A"/>
                        </a:solidFill>
                        <a:effectLst>
                          <a:outerShdw blurRad="38100" dist="38100" dir="2700000" algn="tl">
                            <a:srgbClr val="000000">
                              <a:alpha val="43137"/>
                            </a:srgbClr>
                          </a:outerShdw>
                        </a:effectLst>
                      </a:endParaRPr>
                    </a:p>
                  </a:txBody>
                  <a:tcPr anchor="ctr"/>
                </a:tc>
                <a:tc>
                  <a:txBody>
                    <a:bodyPr/>
                    <a:lstStyle/>
                    <a:p>
                      <a:pPr algn="ctr"/>
                      <a:r>
                        <a:rPr lang="tr-TR" dirty="0">
                          <a:effectLst>
                            <a:outerShdw blurRad="38100" dist="38100" dir="2700000" algn="tl">
                              <a:srgbClr val="000000">
                                <a:alpha val="43137"/>
                              </a:srgbClr>
                            </a:outerShdw>
                          </a:effectLst>
                        </a:rPr>
                        <a:t>1,9</a:t>
                      </a:r>
                      <a:endParaRPr lang="tr-TR" b="1" dirty="0">
                        <a:solidFill>
                          <a:srgbClr val="14603A"/>
                        </a:solidFill>
                        <a:effectLst>
                          <a:outerShdw blurRad="38100" dist="38100" dir="2700000" algn="tl">
                            <a:srgbClr val="000000">
                              <a:alpha val="43137"/>
                            </a:srgbClr>
                          </a:outerShdw>
                        </a:effectLst>
                      </a:endParaRPr>
                    </a:p>
                  </a:txBody>
                  <a:tcPr anchor="ctr"/>
                </a:tc>
                <a:tc>
                  <a:txBody>
                    <a:bodyPr/>
                    <a:lstStyle/>
                    <a:p>
                      <a:pPr algn="ctr"/>
                      <a:r>
                        <a:rPr lang="tr-TR" dirty="0">
                          <a:effectLst>
                            <a:outerShdw blurRad="38100" dist="38100" dir="2700000" algn="tl">
                              <a:srgbClr val="000000">
                                <a:alpha val="43137"/>
                              </a:srgbClr>
                            </a:outerShdw>
                          </a:effectLst>
                        </a:rPr>
                        <a:t>1,4</a:t>
                      </a:r>
                      <a:endParaRPr lang="tr-TR" b="1" dirty="0">
                        <a:solidFill>
                          <a:srgbClr val="14603A"/>
                        </a:solidFill>
                        <a:effectLst>
                          <a:outerShdw blurRad="38100" dist="38100" dir="2700000" algn="tl">
                            <a:srgbClr val="000000">
                              <a:alpha val="43137"/>
                            </a:srgbClr>
                          </a:outerShdw>
                        </a:effectLst>
                      </a:endParaRPr>
                    </a:p>
                  </a:txBody>
                  <a:tcPr anchor="ctr"/>
                </a:tc>
                <a:tc>
                  <a:txBody>
                    <a:bodyPr/>
                    <a:lstStyle/>
                    <a:p>
                      <a:pPr algn="ctr"/>
                      <a:r>
                        <a:rPr lang="tr-TR" dirty="0">
                          <a:effectLst>
                            <a:outerShdw blurRad="38100" dist="38100" dir="2700000" algn="tl">
                              <a:srgbClr val="000000">
                                <a:alpha val="43137"/>
                              </a:srgbClr>
                            </a:outerShdw>
                          </a:effectLst>
                        </a:rPr>
                        <a:t>1,2</a:t>
                      </a:r>
                      <a:endParaRPr lang="tr-TR" b="1" dirty="0">
                        <a:solidFill>
                          <a:srgbClr val="14603A"/>
                        </a:solidFill>
                        <a:effectLst>
                          <a:outerShdw blurRad="38100" dist="38100" dir="2700000" algn="tl">
                            <a:srgbClr val="000000">
                              <a:alpha val="43137"/>
                            </a:srgbClr>
                          </a:outerShdw>
                        </a:effectLst>
                      </a:endParaRPr>
                    </a:p>
                  </a:txBody>
                  <a:tcPr anchor="ctr"/>
                </a:tc>
                <a:extLst>
                  <a:ext uri="{0D108BD9-81ED-4DB2-BD59-A6C34878D82A}">
                    <a16:rowId xmlns:a16="http://schemas.microsoft.com/office/drawing/2014/main" val="3394355693"/>
                  </a:ext>
                </a:extLst>
              </a:tr>
            </a:tbl>
          </a:graphicData>
        </a:graphic>
      </p:graphicFrame>
      <p:sp>
        <p:nvSpPr>
          <p:cNvPr id="8" name="Metin kutusu 7"/>
          <p:cNvSpPr txBox="1"/>
          <p:nvPr/>
        </p:nvSpPr>
        <p:spPr>
          <a:xfrm>
            <a:off x="110709" y="3022420"/>
            <a:ext cx="2437623" cy="1015663"/>
          </a:xfrm>
          <a:prstGeom prst="rect">
            <a:avLst/>
          </a:prstGeom>
          <a:noFill/>
        </p:spPr>
        <p:txBody>
          <a:bodyPr wrap="square" rtlCol="0">
            <a:spAutoFit/>
          </a:bodyPr>
          <a:lstStyle/>
          <a:p>
            <a:pPr algn="ctr"/>
            <a:r>
              <a:rPr lang="tr-TR" sz="2000" dirty="0">
                <a:solidFill>
                  <a:srgbClr val="1B6D6B"/>
                </a:solidFill>
                <a:latin typeface="Arial Black" panose="020B0A04020102020204" pitchFamily="34" charset="0"/>
              </a:rPr>
              <a:t>SON 4 YILIN DERS NET ORTALAMALARI</a:t>
            </a:r>
          </a:p>
        </p:txBody>
      </p:sp>
      <p:sp>
        <p:nvSpPr>
          <p:cNvPr id="9" name="Metin kutusu 8"/>
          <p:cNvSpPr txBox="1"/>
          <p:nvPr/>
        </p:nvSpPr>
        <p:spPr>
          <a:xfrm>
            <a:off x="2826479" y="614599"/>
            <a:ext cx="1400749" cy="369332"/>
          </a:xfrm>
          <a:prstGeom prst="rect">
            <a:avLst/>
          </a:prstGeom>
          <a:noFill/>
        </p:spPr>
        <p:txBody>
          <a:bodyPr wrap="square" rtlCol="0">
            <a:spAutoFit/>
          </a:bodyPr>
          <a:lstStyle/>
          <a:p>
            <a:pPr algn="ctr"/>
            <a:r>
              <a:rPr lang="tr-TR" b="1" dirty="0">
                <a:solidFill>
                  <a:srgbClr val="14603A"/>
                </a:solidFill>
                <a:effectLst>
                  <a:outerShdw blurRad="38100" dist="38100" dir="2700000" algn="tl">
                    <a:srgbClr val="000000">
                      <a:alpha val="43137"/>
                    </a:srgbClr>
                  </a:outerShdw>
                </a:effectLst>
              </a:rPr>
              <a:t>DERSLER</a:t>
            </a:r>
          </a:p>
        </p:txBody>
      </p:sp>
      <p:sp>
        <p:nvSpPr>
          <p:cNvPr id="10" name="Metin kutusu 9"/>
          <p:cNvSpPr txBox="1"/>
          <p:nvPr/>
        </p:nvSpPr>
        <p:spPr>
          <a:xfrm>
            <a:off x="5546772" y="599606"/>
            <a:ext cx="1400749" cy="369332"/>
          </a:xfrm>
          <a:prstGeom prst="rect">
            <a:avLst/>
          </a:prstGeom>
          <a:noFill/>
        </p:spPr>
        <p:txBody>
          <a:bodyPr wrap="square" rtlCol="0">
            <a:spAutoFit/>
          </a:bodyPr>
          <a:lstStyle/>
          <a:p>
            <a:pPr algn="ctr"/>
            <a:r>
              <a:rPr lang="tr-TR" b="1" dirty="0">
                <a:solidFill>
                  <a:srgbClr val="14603A"/>
                </a:solidFill>
                <a:effectLst>
                  <a:outerShdw blurRad="38100" dist="38100" dir="2700000" algn="tl">
                    <a:srgbClr val="000000">
                      <a:alpha val="43137"/>
                    </a:srgbClr>
                  </a:outerShdw>
                </a:effectLst>
              </a:rPr>
              <a:t>2018</a:t>
            </a:r>
          </a:p>
        </p:txBody>
      </p:sp>
      <p:sp>
        <p:nvSpPr>
          <p:cNvPr id="11" name="Metin kutusu 10"/>
          <p:cNvSpPr txBox="1"/>
          <p:nvPr/>
        </p:nvSpPr>
        <p:spPr>
          <a:xfrm>
            <a:off x="6947523" y="599606"/>
            <a:ext cx="1400749" cy="369332"/>
          </a:xfrm>
          <a:prstGeom prst="rect">
            <a:avLst/>
          </a:prstGeom>
          <a:noFill/>
        </p:spPr>
        <p:txBody>
          <a:bodyPr wrap="square" rtlCol="0">
            <a:spAutoFit/>
          </a:bodyPr>
          <a:lstStyle/>
          <a:p>
            <a:pPr algn="ctr"/>
            <a:r>
              <a:rPr lang="tr-TR" b="1" dirty="0">
                <a:solidFill>
                  <a:srgbClr val="14603A"/>
                </a:solidFill>
                <a:effectLst>
                  <a:outerShdw blurRad="38100" dist="38100" dir="2700000" algn="tl">
                    <a:srgbClr val="000000">
                      <a:alpha val="43137"/>
                    </a:srgbClr>
                  </a:outerShdw>
                </a:effectLst>
              </a:rPr>
              <a:t>2019</a:t>
            </a:r>
          </a:p>
        </p:txBody>
      </p:sp>
      <p:sp>
        <p:nvSpPr>
          <p:cNvPr id="12" name="Metin kutusu 11"/>
          <p:cNvSpPr txBox="1"/>
          <p:nvPr/>
        </p:nvSpPr>
        <p:spPr>
          <a:xfrm>
            <a:off x="8348272" y="605028"/>
            <a:ext cx="1400749" cy="369332"/>
          </a:xfrm>
          <a:prstGeom prst="rect">
            <a:avLst/>
          </a:prstGeom>
          <a:noFill/>
        </p:spPr>
        <p:txBody>
          <a:bodyPr wrap="square" rtlCol="0">
            <a:spAutoFit/>
          </a:bodyPr>
          <a:lstStyle/>
          <a:p>
            <a:pPr algn="ctr"/>
            <a:r>
              <a:rPr lang="tr-TR" b="1" dirty="0">
                <a:solidFill>
                  <a:srgbClr val="14603A"/>
                </a:solidFill>
                <a:effectLst>
                  <a:outerShdw blurRad="38100" dist="38100" dir="2700000" algn="tl">
                    <a:srgbClr val="000000">
                      <a:alpha val="43137"/>
                    </a:srgbClr>
                  </a:outerShdw>
                </a:effectLst>
              </a:rPr>
              <a:t>2020</a:t>
            </a:r>
          </a:p>
        </p:txBody>
      </p:sp>
      <p:sp>
        <p:nvSpPr>
          <p:cNvPr id="13" name="Metin kutusu 12"/>
          <p:cNvSpPr txBox="1"/>
          <p:nvPr/>
        </p:nvSpPr>
        <p:spPr>
          <a:xfrm>
            <a:off x="9749019" y="599606"/>
            <a:ext cx="1400749" cy="369332"/>
          </a:xfrm>
          <a:prstGeom prst="rect">
            <a:avLst/>
          </a:prstGeom>
          <a:noFill/>
        </p:spPr>
        <p:txBody>
          <a:bodyPr wrap="square" rtlCol="0">
            <a:spAutoFit/>
          </a:bodyPr>
          <a:lstStyle/>
          <a:p>
            <a:pPr algn="ctr"/>
            <a:r>
              <a:rPr lang="tr-TR" b="1" dirty="0">
                <a:solidFill>
                  <a:srgbClr val="14603A"/>
                </a:solidFill>
                <a:effectLst>
                  <a:outerShdw blurRad="38100" dist="38100" dir="2700000" algn="tl">
                    <a:srgbClr val="000000">
                      <a:alpha val="43137"/>
                    </a:srgbClr>
                  </a:outerShdw>
                </a:effectLst>
              </a:rPr>
              <a:t>2021</a:t>
            </a:r>
          </a:p>
        </p:txBody>
      </p:sp>
      <p:sp>
        <p:nvSpPr>
          <p:cNvPr id="14" name="Metin kutusu 13"/>
          <p:cNvSpPr txBox="1"/>
          <p:nvPr/>
        </p:nvSpPr>
        <p:spPr>
          <a:xfrm>
            <a:off x="4227228" y="599608"/>
            <a:ext cx="1400749" cy="369332"/>
          </a:xfrm>
          <a:prstGeom prst="rect">
            <a:avLst/>
          </a:prstGeom>
          <a:noFill/>
        </p:spPr>
        <p:txBody>
          <a:bodyPr wrap="square" rtlCol="0">
            <a:spAutoFit/>
          </a:bodyPr>
          <a:lstStyle/>
          <a:p>
            <a:pPr algn="ctr"/>
            <a:r>
              <a:rPr lang="tr-TR" b="1" dirty="0">
                <a:solidFill>
                  <a:srgbClr val="14603A"/>
                </a:solidFill>
                <a:effectLst>
                  <a:outerShdw blurRad="38100" dist="38100" dir="2700000" algn="tl">
                    <a:srgbClr val="000000">
                      <a:alpha val="43137"/>
                    </a:srgbClr>
                  </a:outerShdw>
                </a:effectLst>
              </a:rPr>
              <a:t>SORU SAY.</a:t>
            </a:r>
          </a:p>
        </p:txBody>
      </p:sp>
    </p:spTree>
    <p:extLst>
      <p:ext uri="{BB962C8B-B14F-4D97-AF65-F5344CB8AC3E}">
        <p14:creationId xmlns:p14="http://schemas.microsoft.com/office/powerpoint/2010/main" val="1947637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grpId="0" nodeType="withEffect">
                                  <p:stCondLst>
                                    <p:cond delay="0"/>
                                  </p:stCondLst>
                                  <p:childTnLst>
                                    <p:animMotion origin="layout" path="M -4.375E-6 -4.81481E-6 L -4.375E-6 0.00024 C 0.00274 0.00533 0.00521 0.01088 0.00808 0.01598 C 0.00938 0.01852 0.01107 0.01991 0.01263 0.022 C 0.01342 0.02338 0.01407 0.025 0.01485 0.02616 C 0.01706 0.02963 0.01954 0.03264 0.02175 0.03635 C 0.02305 0.03866 0.0237 0.04213 0.02513 0.04422 C 0.02683 0.047 0.02904 0.04792 0.03073 0.05047 C 0.04454 0.07084 0.03334 0.05973 0.04336 0.06852 C 0.05026 0.08704 0.03868 0.05741 0.05131 0.08264 C 0.05665 0.09352 0.05326 0.08959 0.05586 0.09885 C 0.06329 0.12524 0.0556 0.09306 0.06146 0.11899 C 0.06185 0.12246 0.06211 0.12593 0.06263 0.12917 C 0.06342 0.13357 0.06537 0.14028 0.06602 0.14538 C 0.06654 0.14931 0.0668 0.15348 0.06719 0.15741 C 0.06862 0.17014 0.06784 0.16088 0.06954 0.17153 C 0.07149 0.18496 0.07162 0.18612 0.07292 0.19792 C 0.07331 0.21389 0.07409 0.2301 0.07409 0.2463 C 0.07409 0.26389 0.0737 0.28149 0.07292 0.29885 C 0.07253 0.30695 0.07149 0.31505 0.07058 0.32315 C 0.07019 0.32639 0.07006 0.32987 0.06954 0.33311 C 0.06888 0.33612 0.06784 0.33843 0.06719 0.34121 C 0.06628 0.34514 0.06563 0.34931 0.06498 0.35348 C 0.06459 0.35533 0.06407 0.35741 0.06381 0.3595 C 0.06303 0.36528 0.06172 0.37477 0.06042 0.37963 C 0.05964 0.38241 0.05873 0.38496 0.05808 0.38774 C 0.05769 0.38959 0.05756 0.3919 0.05691 0.39375 C 0.0543 0.40209 0.05339 0.40602 0.04896 0.40996 C 0.0487 0.41019 0.04818 0.40996 0.04779 0.40996 L 0.05808 0.40579 L -0.00442 0.00394 L -4.375E-6 -4.81481E-6 Z " pathEditMode="relative" rAng="0" ptsTypes="AAAAAAAAAAAAAAAAAAAAAAAAAAAAAAAA">
                                      <p:cBhvr>
                                        <p:cTn id="6" dur="2000" fill="hold"/>
                                        <p:tgtEl>
                                          <p:spTgt spid="8"/>
                                        </p:tgtEl>
                                        <p:attrNameLst>
                                          <p:attrName>ppt_x</p:attrName>
                                          <p:attrName>ppt_y</p:attrName>
                                        </p:attrNameLst>
                                      </p:cBhvr>
                                      <p:rCtr x="3477" y="20486"/>
                                    </p:animMotion>
                                  </p:childTnLst>
                                </p:cTn>
                              </p:par>
                              <p:par>
                                <p:cTn id="7" presetID="26"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animEffect transition="in" filter="wipe(down)">
                                      <p:cBhvr>
                                        <p:cTn id="9" dur="580">
                                          <p:stCondLst>
                                            <p:cond delay="0"/>
                                          </p:stCondLst>
                                        </p:cTn>
                                        <p:tgtEl>
                                          <p:spTgt spid="9"/>
                                        </p:tgtEl>
                                      </p:cBhvr>
                                    </p:animEffect>
                                    <p:anim calcmode="lin" valueType="num">
                                      <p:cBhvr>
                                        <p:cTn id="10"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5" dur="26">
                                          <p:stCondLst>
                                            <p:cond delay="650"/>
                                          </p:stCondLst>
                                        </p:cTn>
                                        <p:tgtEl>
                                          <p:spTgt spid="9"/>
                                        </p:tgtEl>
                                      </p:cBhvr>
                                      <p:to x="100000" y="60000"/>
                                    </p:animScale>
                                    <p:animScale>
                                      <p:cBhvr>
                                        <p:cTn id="16" dur="166" decel="50000">
                                          <p:stCondLst>
                                            <p:cond delay="676"/>
                                          </p:stCondLst>
                                        </p:cTn>
                                        <p:tgtEl>
                                          <p:spTgt spid="9"/>
                                        </p:tgtEl>
                                      </p:cBhvr>
                                      <p:to x="100000" y="100000"/>
                                    </p:animScale>
                                    <p:animScale>
                                      <p:cBhvr>
                                        <p:cTn id="17" dur="26">
                                          <p:stCondLst>
                                            <p:cond delay="1312"/>
                                          </p:stCondLst>
                                        </p:cTn>
                                        <p:tgtEl>
                                          <p:spTgt spid="9"/>
                                        </p:tgtEl>
                                      </p:cBhvr>
                                      <p:to x="100000" y="80000"/>
                                    </p:animScale>
                                    <p:animScale>
                                      <p:cBhvr>
                                        <p:cTn id="18" dur="166" decel="50000">
                                          <p:stCondLst>
                                            <p:cond delay="1338"/>
                                          </p:stCondLst>
                                        </p:cTn>
                                        <p:tgtEl>
                                          <p:spTgt spid="9"/>
                                        </p:tgtEl>
                                      </p:cBhvr>
                                      <p:to x="100000" y="100000"/>
                                    </p:animScale>
                                    <p:animScale>
                                      <p:cBhvr>
                                        <p:cTn id="19" dur="26">
                                          <p:stCondLst>
                                            <p:cond delay="1642"/>
                                          </p:stCondLst>
                                        </p:cTn>
                                        <p:tgtEl>
                                          <p:spTgt spid="9"/>
                                        </p:tgtEl>
                                      </p:cBhvr>
                                      <p:to x="100000" y="90000"/>
                                    </p:animScale>
                                    <p:animScale>
                                      <p:cBhvr>
                                        <p:cTn id="20" dur="166" decel="50000">
                                          <p:stCondLst>
                                            <p:cond delay="1668"/>
                                          </p:stCondLst>
                                        </p:cTn>
                                        <p:tgtEl>
                                          <p:spTgt spid="9"/>
                                        </p:tgtEl>
                                      </p:cBhvr>
                                      <p:to x="100000" y="100000"/>
                                    </p:animScale>
                                    <p:animScale>
                                      <p:cBhvr>
                                        <p:cTn id="21" dur="26">
                                          <p:stCondLst>
                                            <p:cond delay="1808"/>
                                          </p:stCondLst>
                                        </p:cTn>
                                        <p:tgtEl>
                                          <p:spTgt spid="9"/>
                                        </p:tgtEl>
                                      </p:cBhvr>
                                      <p:to x="100000" y="95000"/>
                                    </p:animScale>
                                    <p:animScale>
                                      <p:cBhvr>
                                        <p:cTn id="22" dur="166" decel="50000">
                                          <p:stCondLst>
                                            <p:cond delay="1834"/>
                                          </p:stCondLst>
                                        </p:cTn>
                                        <p:tgtEl>
                                          <p:spTgt spid="9"/>
                                        </p:tgtEl>
                                      </p:cBhvr>
                                      <p:to x="100000" y="100000"/>
                                    </p:animScale>
                                  </p:childTnLst>
                                </p:cTn>
                              </p:par>
                              <p:par>
                                <p:cTn id="23" presetID="26"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down)">
                                      <p:cBhvr>
                                        <p:cTn id="25" dur="580">
                                          <p:stCondLst>
                                            <p:cond delay="0"/>
                                          </p:stCondLst>
                                        </p:cTn>
                                        <p:tgtEl>
                                          <p:spTgt spid="14"/>
                                        </p:tgtEl>
                                      </p:cBhvr>
                                    </p:animEffect>
                                    <p:anim calcmode="lin" valueType="num">
                                      <p:cBhvr>
                                        <p:cTn id="26"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31" dur="26">
                                          <p:stCondLst>
                                            <p:cond delay="650"/>
                                          </p:stCondLst>
                                        </p:cTn>
                                        <p:tgtEl>
                                          <p:spTgt spid="14"/>
                                        </p:tgtEl>
                                      </p:cBhvr>
                                      <p:to x="100000" y="60000"/>
                                    </p:animScale>
                                    <p:animScale>
                                      <p:cBhvr>
                                        <p:cTn id="32" dur="166" decel="50000">
                                          <p:stCondLst>
                                            <p:cond delay="676"/>
                                          </p:stCondLst>
                                        </p:cTn>
                                        <p:tgtEl>
                                          <p:spTgt spid="14"/>
                                        </p:tgtEl>
                                      </p:cBhvr>
                                      <p:to x="100000" y="100000"/>
                                    </p:animScale>
                                    <p:animScale>
                                      <p:cBhvr>
                                        <p:cTn id="33" dur="26">
                                          <p:stCondLst>
                                            <p:cond delay="1312"/>
                                          </p:stCondLst>
                                        </p:cTn>
                                        <p:tgtEl>
                                          <p:spTgt spid="14"/>
                                        </p:tgtEl>
                                      </p:cBhvr>
                                      <p:to x="100000" y="80000"/>
                                    </p:animScale>
                                    <p:animScale>
                                      <p:cBhvr>
                                        <p:cTn id="34" dur="166" decel="50000">
                                          <p:stCondLst>
                                            <p:cond delay="1338"/>
                                          </p:stCondLst>
                                        </p:cTn>
                                        <p:tgtEl>
                                          <p:spTgt spid="14"/>
                                        </p:tgtEl>
                                      </p:cBhvr>
                                      <p:to x="100000" y="100000"/>
                                    </p:animScale>
                                    <p:animScale>
                                      <p:cBhvr>
                                        <p:cTn id="35" dur="26">
                                          <p:stCondLst>
                                            <p:cond delay="1642"/>
                                          </p:stCondLst>
                                        </p:cTn>
                                        <p:tgtEl>
                                          <p:spTgt spid="14"/>
                                        </p:tgtEl>
                                      </p:cBhvr>
                                      <p:to x="100000" y="90000"/>
                                    </p:animScale>
                                    <p:animScale>
                                      <p:cBhvr>
                                        <p:cTn id="36" dur="166" decel="50000">
                                          <p:stCondLst>
                                            <p:cond delay="1668"/>
                                          </p:stCondLst>
                                        </p:cTn>
                                        <p:tgtEl>
                                          <p:spTgt spid="14"/>
                                        </p:tgtEl>
                                      </p:cBhvr>
                                      <p:to x="100000" y="100000"/>
                                    </p:animScale>
                                    <p:animScale>
                                      <p:cBhvr>
                                        <p:cTn id="37" dur="26">
                                          <p:stCondLst>
                                            <p:cond delay="1808"/>
                                          </p:stCondLst>
                                        </p:cTn>
                                        <p:tgtEl>
                                          <p:spTgt spid="14"/>
                                        </p:tgtEl>
                                      </p:cBhvr>
                                      <p:to x="100000" y="95000"/>
                                    </p:animScale>
                                    <p:animScale>
                                      <p:cBhvr>
                                        <p:cTn id="38" dur="166" decel="50000">
                                          <p:stCondLst>
                                            <p:cond delay="1834"/>
                                          </p:stCondLst>
                                        </p:cTn>
                                        <p:tgtEl>
                                          <p:spTgt spid="14"/>
                                        </p:tgtEl>
                                      </p:cBhvr>
                                      <p:to x="100000" y="100000"/>
                                    </p:animScale>
                                  </p:childTnLst>
                                </p:cTn>
                              </p:par>
                              <p:par>
                                <p:cTn id="39" presetID="26" presetClass="entr" presetSubtype="0" fill="hold" grpId="0" nodeType="with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down)">
                                      <p:cBhvr>
                                        <p:cTn id="41" dur="580">
                                          <p:stCondLst>
                                            <p:cond delay="0"/>
                                          </p:stCondLst>
                                        </p:cTn>
                                        <p:tgtEl>
                                          <p:spTgt spid="10"/>
                                        </p:tgtEl>
                                      </p:cBhvr>
                                    </p:animEffect>
                                    <p:anim calcmode="lin" valueType="num">
                                      <p:cBhvr>
                                        <p:cTn id="42"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47" dur="26">
                                          <p:stCondLst>
                                            <p:cond delay="650"/>
                                          </p:stCondLst>
                                        </p:cTn>
                                        <p:tgtEl>
                                          <p:spTgt spid="10"/>
                                        </p:tgtEl>
                                      </p:cBhvr>
                                      <p:to x="100000" y="60000"/>
                                    </p:animScale>
                                    <p:animScale>
                                      <p:cBhvr>
                                        <p:cTn id="48" dur="166" decel="50000">
                                          <p:stCondLst>
                                            <p:cond delay="676"/>
                                          </p:stCondLst>
                                        </p:cTn>
                                        <p:tgtEl>
                                          <p:spTgt spid="10"/>
                                        </p:tgtEl>
                                      </p:cBhvr>
                                      <p:to x="100000" y="100000"/>
                                    </p:animScale>
                                    <p:animScale>
                                      <p:cBhvr>
                                        <p:cTn id="49" dur="26">
                                          <p:stCondLst>
                                            <p:cond delay="1312"/>
                                          </p:stCondLst>
                                        </p:cTn>
                                        <p:tgtEl>
                                          <p:spTgt spid="10"/>
                                        </p:tgtEl>
                                      </p:cBhvr>
                                      <p:to x="100000" y="80000"/>
                                    </p:animScale>
                                    <p:animScale>
                                      <p:cBhvr>
                                        <p:cTn id="50" dur="166" decel="50000">
                                          <p:stCondLst>
                                            <p:cond delay="1338"/>
                                          </p:stCondLst>
                                        </p:cTn>
                                        <p:tgtEl>
                                          <p:spTgt spid="10"/>
                                        </p:tgtEl>
                                      </p:cBhvr>
                                      <p:to x="100000" y="100000"/>
                                    </p:animScale>
                                    <p:animScale>
                                      <p:cBhvr>
                                        <p:cTn id="51" dur="26">
                                          <p:stCondLst>
                                            <p:cond delay="1642"/>
                                          </p:stCondLst>
                                        </p:cTn>
                                        <p:tgtEl>
                                          <p:spTgt spid="10"/>
                                        </p:tgtEl>
                                      </p:cBhvr>
                                      <p:to x="100000" y="90000"/>
                                    </p:animScale>
                                    <p:animScale>
                                      <p:cBhvr>
                                        <p:cTn id="52" dur="166" decel="50000">
                                          <p:stCondLst>
                                            <p:cond delay="1668"/>
                                          </p:stCondLst>
                                        </p:cTn>
                                        <p:tgtEl>
                                          <p:spTgt spid="10"/>
                                        </p:tgtEl>
                                      </p:cBhvr>
                                      <p:to x="100000" y="100000"/>
                                    </p:animScale>
                                    <p:animScale>
                                      <p:cBhvr>
                                        <p:cTn id="53" dur="26">
                                          <p:stCondLst>
                                            <p:cond delay="1808"/>
                                          </p:stCondLst>
                                        </p:cTn>
                                        <p:tgtEl>
                                          <p:spTgt spid="10"/>
                                        </p:tgtEl>
                                      </p:cBhvr>
                                      <p:to x="100000" y="95000"/>
                                    </p:animScale>
                                    <p:animScale>
                                      <p:cBhvr>
                                        <p:cTn id="54" dur="166" decel="50000">
                                          <p:stCondLst>
                                            <p:cond delay="1834"/>
                                          </p:stCondLst>
                                        </p:cTn>
                                        <p:tgtEl>
                                          <p:spTgt spid="10"/>
                                        </p:tgtEl>
                                      </p:cBhvr>
                                      <p:to x="100000" y="100000"/>
                                    </p:animScale>
                                  </p:childTnLst>
                                </p:cTn>
                              </p:par>
                              <p:par>
                                <p:cTn id="55" presetID="26" presetClass="entr" presetSubtype="0" fill="hold" grpId="0" nodeType="with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wipe(down)">
                                      <p:cBhvr>
                                        <p:cTn id="57" dur="580">
                                          <p:stCondLst>
                                            <p:cond delay="0"/>
                                          </p:stCondLst>
                                        </p:cTn>
                                        <p:tgtEl>
                                          <p:spTgt spid="11"/>
                                        </p:tgtEl>
                                      </p:cBhvr>
                                    </p:animEffect>
                                    <p:anim calcmode="lin" valueType="num">
                                      <p:cBhvr>
                                        <p:cTn id="58"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63" dur="26">
                                          <p:stCondLst>
                                            <p:cond delay="650"/>
                                          </p:stCondLst>
                                        </p:cTn>
                                        <p:tgtEl>
                                          <p:spTgt spid="11"/>
                                        </p:tgtEl>
                                      </p:cBhvr>
                                      <p:to x="100000" y="60000"/>
                                    </p:animScale>
                                    <p:animScale>
                                      <p:cBhvr>
                                        <p:cTn id="64" dur="166" decel="50000">
                                          <p:stCondLst>
                                            <p:cond delay="676"/>
                                          </p:stCondLst>
                                        </p:cTn>
                                        <p:tgtEl>
                                          <p:spTgt spid="11"/>
                                        </p:tgtEl>
                                      </p:cBhvr>
                                      <p:to x="100000" y="100000"/>
                                    </p:animScale>
                                    <p:animScale>
                                      <p:cBhvr>
                                        <p:cTn id="65" dur="26">
                                          <p:stCondLst>
                                            <p:cond delay="1312"/>
                                          </p:stCondLst>
                                        </p:cTn>
                                        <p:tgtEl>
                                          <p:spTgt spid="11"/>
                                        </p:tgtEl>
                                      </p:cBhvr>
                                      <p:to x="100000" y="80000"/>
                                    </p:animScale>
                                    <p:animScale>
                                      <p:cBhvr>
                                        <p:cTn id="66" dur="166" decel="50000">
                                          <p:stCondLst>
                                            <p:cond delay="1338"/>
                                          </p:stCondLst>
                                        </p:cTn>
                                        <p:tgtEl>
                                          <p:spTgt spid="11"/>
                                        </p:tgtEl>
                                      </p:cBhvr>
                                      <p:to x="100000" y="100000"/>
                                    </p:animScale>
                                    <p:animScale>
                                      <p:cBhvr>
                                        <p:cTn id="67" dur="26">
                                          <p:stCondLst>
                                            <p:cond delay="1642"/>
                                          </p:stCondLst>
                                        </p:cTn>
                                        <p:tgtEl>
                                          <p:spTgt spid="11"/>
                                        </p:tgtEl>
                                      </p:cBhvr>
                                      <p:to x="100000" y="90000"/>
                                    </p:animScale>
                                    <p:animScale>
                                      <p:cBhvr>
                                        <p:cTn id="68" dur="166" decel="50000">
                                          <p:stCondLst>
                                            <p:cond delay="1668"/>
                                          </p:stCondLst>
                                        </p:cTn>
                                        <p:tgtEl>
                                          <p:spTgt spid="11"/>
                                        </p:tgtEl>
                                      </p:cBhvr>
                                      <p:to x="100000" y="100000"/>
                                    </p:animScale>
                                    <p:animScale>
                                      <p:cBhvr>
                                        <p:cTn id="69" dur="26">
                                          <p:stCondLst>
                                            <p:cond delay="1808"/>
                                          </p:stCondLst>
                                        </p:cTn>
                                        <p:tgtEl>
                                          <p:spTgt spid="11"/>
                                        </p:tgtEl>
                                      </p:cBhvr>
                                      <p:to x="100000" y="95000"/>
                                    </p:animScale>
                                    <p:animScale>
                                      <p:cBhvr>
                                        <p:cTn id="70" dur="166" decel="50000">
                                          <p:stCondLst>
                                            <p:cond delay="1834"/>
                                          </p:stCondLst>
                                        </p:cTn>
                                        <p:tgtEl>
                                          <p:spTgt spid="11"/>
                                        </p:tgtEl>
                                      </p:cBhvr>
                                      <p:to x="100000" y="100000"/>
                                    </p:animScale>
                                  </p:childTnLst>
                                </p:cTn>
                              </p:par>
                              <p:par>
                                <p:cTn id="71" presetID="26" presetClass="entr" presetSubtype="0" fill="hold" grpId="0" nodeType="withEffect">
                                  <p:stCondLst>
                                    <p:cond delay="0"/>
                                  </p:stCondLst>
                                  <p:childTnLst>
                                    <p:set>
                                      <p:cBhvr>
                                        <p:cTn id="72" dur="1" fill="hold">
                                          <p:stCondLst>
                                            <p:cond delay="0"/>
                                          </p:stCondLst>
                                        </p:cTn>
                                        <p:tgtEl>
                                          <p:spTgt spid="12"/>
                                        </p:tgtEl>
                                        <p:attrNameLst>
                                          <p:attrName>style.visibility</p:attrName>
                                        </p:attrNameLst>
                                      </p:cBhvr>
                                      <p:to>
                                        <p:strVal val="visible"/>
                                      </p:to>
                                    </p:set>
                                    <p:animEffect transition="in" filter="wipe(down)">
                                      <p:cBhvr>
                                        <p:cTn id="73" dur="580">
                                          <p:stCondLst>
                                            <p:cond delay="0"/>
                                          </p:stCondLst>
                                        </p:cTn>
                                        <p:tgtEl>
                                          <p:spTgt spid="12"/>
                                        </p:tgtEl>
                                      </p:cBhvr>
                                    </p:animEffect>
                                    <p:anim calcmode="lin" valueType="num">
                                      <p:cBhvr>
                                        <p:cTn id="7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7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7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7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7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79" dur="26">
                                          <p:stCondLst>
                                            <p:cond delay="650"/>
                                          </p:stCondLst>
                                        </p:cTn>
                                        <p:tgtEl>
                                          <p:spTgt spid="12"/>
                                        </p:tgtEl>
                                      </p:cBhvr>
                                      <p:to x="100000" y="60000"/>
                                    </p:animScale>
                                    <p:animScale>
                                      <p:cBhvr>
                                        <p:cTn id="80" dur="166" decel="50000">
                                          <p:stCondLst>
                                            <p:cond delay="676"/>
                                          </p:stCondLst>
                                        </p:cTn>
                                        <p:tgtEl>
                                          <p:spTgt spid="12"/>
                                        </p:tgtEl>
                                      </p:cBhvr>
                                      <p:to x="100000" y="100000"/>
                                    </p:animScale>
                                    <p:animScale>
                                      <p:cBhvr>
                                        <p:cTn id="81" dur="26">
                                          <p:stCondLst>
                                            <p:cond delay="1312"/>
                                          </p:stCondLst>
                                        </p:cTn>
                                        <p:tgtEl>
                                          <p:spTgt spid="12"/>
                                        </p:tgtEl>
                                      </p:cBhvr>
                                      <p:to x="100000" y="80000"/>
                                    </p:animScale>
                                    <p:animScale>
                                      <p:cBhvr>
                                        <p:cTn id="82" dur="166" decel="50000">
                                          <p:stCondLst>
                                            <p:cond delay="1338"/>
                                          </p:stCondLst>
                                        </p:cTn>
                                        <p:tgtEl>
                                          <p:spTgt spid="12"/>
                                        </p:tgtEl>
                                      </p:cBhvr>
                                      <p:to x="100000" y="100000"/>
                                    </p:animScale>
                                    <p:animScale>
                                      <p:cBhvr>
                                        <p:cTn id="83" dur="26">
                                          <p:stCondLst>
                                            <p:cond delay="1642"/>
                                          </p:stCondLst>
                                        </p:cTn>
                                        <p:tgtEl>
                                          <p:spTgt spid="12"/>
                                        </p:tgtEl>
                                      </p:cBhvr>
                                      <p:to x="100000" y="90000"/>
                                    </p:animScale>
                                    <p:animScale>
                                      <p:cBhvr>
                                        <p:cTn id="84" dur="166" decel="50000">
                                          <p:stCondLst>
                                            <p:cond delay="1668"/>
                                          </p:stCondLst>
                                        </p:cTn>
                                        <p:tgtEl>
                                          <p:spTgt spid="12"/>
                                        </p:tgtEl>
                                      </p:cBhvr>
                                      <p:to x="100000" y="100000"/>
                                    </p:animScale>
                                    <p:animScale>
                                      <p:cBhvr>
                                        <p:cTn id="85" dur="26">
                                          <p:stCondLst>
                                            <p:cond delay="1808"/>
                                          </p:stCondLst>
                                        </p:cTn>
                                        <p:tgtEl>
                                          <p:spTgt spid="12"/>
                                        </p:tgtEl>
                                      </p:cBhvr>
                                      <p:to x="100000" y="95000"/>
                                    </p:animScale>
                                    <p:animScale>
                                      <p:cBhvr>
                                        <p:cTn id="86" dur="166" decel="50000">
                                          <p:stCondLst>
                                            <p:cond delay="1834"/>
                                          </p:stCondLst>
                                        </p:cTn>
                                        <p:tgtEl>
                                          <p:spTgt spid="12"/>
                                        </p:tgtEl>
                                      </p:cBhvr>
                                      <p:to x="100000" y="100000"/>
                                    </p:animScale>
                                  </p:childTnLst>
                                </p:cTn>
                              </p:par>
                              <p:par>
                                <p:cTn id="87" presetID="26" presetClass="entr" presetSubtype="0" fill="hold" grpId="0" nodeType="withEffect">
                                  <p:stCondLst>
                                    <p:cond delay="0"/>
                                  </p:stCondLst>
                                  <p:childTnLst>
                                    <p:set>
                                      <p:cBhvr>
                                        <p:cTn id="88" dur="1" fill="hold">
                                          <p:stCondLst>
                                            <p:cond delay="0"/>
                                          </p:stCondLst>
                                        </p:cTn>
                                        <p:tgtEl>
                                          <p:spTgt spid="13"/>
                                        </p:tgtEl>
                                        <p:attrNameLst>
                                          <p:attrName>style.visibility</p:attrName>
                                        </p:attrNameLst>
                                      </p:cBhvr>
                                      <p:to>
                                        <p:strVal val="visible"/>
                                      </p:to>
                                    </p:set>
                                    <p:animEffect transition="in" filter="wipe(down)">
                                      <p:cBhvr>
                                        <p:cTn id="89" dur="580">
                                          <p:stCondLst>
                                            <p:cond delay="0"/>
                                          </p:stCondLst>
                                        </p:cTn>
                                        <p:tgtEl>
                                          <p:spTgt spid="13"/>
                                        </p:tgtEl>
                                      </p:cBhvr>
                                    </p:animEffect>
                                    <p:anim calcmode="lin" valueType="num">
                                      <p:cBhvr>
                                        <p:cTn id="90"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91"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92"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93"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94"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95" dur="26">
                                          <p:stCondLst>
                                            <p:cond delay="650"/>
                                          </p:stCondLst>
                                        </p:cTn>
                                        <p:tgtEl>
                                          <p:spTgt spid="13"/>
                                        </p:tgtEl>
                                      </p:cBhvr>
                                      <p:to x="100000" y="60000"/>
                                    </p:animScale>
                                    <p:animScale>
                                      <p:cBhvr>
                                        <p:cTn id="96" dur="166" decel="50000">
                                          <p:stCondLst>
                                            <p:cond delay="676"/>
                                          </p:stCondLst>
                                        </p:cTn>
                                        <p:tgtEl>
                                          <p:spTgt spid="13"/>
                                        </p:tgtEl>
                                      </p:cBhvr>
                                      <p:to x="100000" y="100000"/>
                                    </p:animScale>
                                    <p:animScale>
                                      <p:cBhvr>
                                        <p:cTn id="97" dur="26">
                                          <p:stCondLst>
                                            <p:cond delay="1312"/>
                                          </p:stCondLst>
                                        </p:cTn>
                                        <p:tgtEl>
                                          <p:spTgt spid="13"/>
                                        </p:tgtEl>
                                      </p:cBhvr>
                                      <p:to x="100000" y="80000"/>
                                    </p:animScale>
                                    <p:animScale>
                                      <p:cBhvr>
                                        <p:cTn id="98" dur="166" decel="50000">
                                          <p:stCondLst>
                                            <p:cond delay="1338"/>
                                          </p:stCondLst>
                                        </p:cTn>
                                        <p:tgtEl>
                                          <p:spTgt spid="13"/>
                                        </p:tgtEl>
                                      </p:cBhvr>
                                      <p:to x="100000" y="100000"/>
                                    </p:animScale>
                                    <p:animScale>
                                      <p:cBhvr>
                                        <p:cTn id="99" dur="26">
                                          <p:stCondLst>
                                            <p:cond delay="1642"/>
                                          </p:stCondLst>
                                        </p:cTn>
                                        <p:tgtEl>
                                          <p:spTgt spid="13"/>
                                        </p:tgtEl>
                                      </p:cBhvr>
                                      <p:to x="100000" y="90000"/>
                                    </p:animScale>
                                    <p:animScale>
                                      <p:cBhvr>
                                        <p:cTn id="100" dur="166" decel="50000">
                                          <p:stCondLst>
                                            <p:cond delay="1668"/>
                                          </p:stCondLst>
                                        </p:cTn>
                                        <p:tgtEl>
                                          <p:spTgt spid="13"/>
                                        </p:tgtEl>
                                      </p:cBhvr>
                                      <p:to x="100000" y="100000"/>
                                    </p:animScale>
                                    <p:animScale>
                                      <p:cBhvr>
                                        <p:cTn id="101" dur="26">
                                          <p:stCondLst>
                                            <p:cond delay="1808"/>
                                          </p:stCondLst>
                                        </p:cTn>
                                        <p:tgtEl>
                                          <p:spTgt spid="13"/>
                                        </p:tgtEl>
                                      </p:cBhvr>
                                      <p:to x="100000" y="95000"/>
                                    </p:animScale>
                                    <p:animScale>
                                      <p:cBhvr>
                                        <p:cTn id="102" dur="166" decel="50000">
                                          <p:stCondLst>
                                            <p:cond delay="1834"/>
                                          </p:stCondLst>
                                        </p:cTn>
                                        <p:tgtEl>
                                          <p:spTgt spid="13"/>
                                        </p:tgtEl>
                                      </p:cBhvr>
                                      <p:to x="100000" y="100000"/>
                                    </p:animScale>
                                  </p:childTnLst>
                                </p:cTn>
                              </p:par>
                              <p:par>
                                <p:cTn id="103" presetID="16" presetClass="entr" presetSubtype="21" fill="hold" nodeType="withEffect">
                                  <p:stCondLst>
                                    <p:cond delay="0"/>
                                  </p:stCondLst>
                                  <p:childTnLst>
                                    <p:set>
                                      <p:cBhvr>
                                        <p:cTn id="104" dur="1" fill="hold">
                                          <p:stCondLst>
                                            <p:cond delay="0"/>
                                          </p:stCondLst>
                                        </p:cTn>
                                        <p:tgtEl>
                                          <p:spTgt spid="5"/>
                                        </p:tgtEl>
                                        <p:attrNameLst>
                                          <p:attrName>style.visibility</p:attrName>
                                        </p:attrNameLst>
                                      </p:cBhvr>
                                      <p:to>
                                        <p:strVal val="visible"/>
                                      </p:to>
                                    </p:set>
                                    <p:animEffect transition="in" filter="barn(inVertical)">
                                      <p:cBhvr>
                                        <p:cTn id="10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P spid="14"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kış">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Akış">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kış">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1063</TotalTime>
  <Words>1665</Words>
  <Application>Microsoft Office PowerPoint</Application>
  <PresentationFormat>Geniş ekran</PresentationFormat>
  <Paragraphs>538</Paragraphs>
  <Slides>38</Slides>
  <Notes>1</Notes>
  <HiddenSlides>0</HiddenSlides>
  <MMClips>0</MMClips>
  <ScaleCrop>false</ScaleCrop>
  <HeadingPairs>
    <vt:vector size="6" baseType="variant">
      <vt:variant>
        <vt:lpstr>Kullanılan Yazı Tipleri</vt:lpstr>
      </vt:variant>
      <vt:variant>
        <vt:i4>7</vt:i4>
      </vt:variant>
      <vt:variant>
        <vt:lpstr>Tema</vt:lpstr>
      </vt:variant>
      <vt:variant>
        <vt:i4>1</vt:i4>
      </vt:variant>
      <vt:variant>
        <vt:lpstr>Slayt Başlıkları</vt:lpstr>
      </vt:variant>
      <vt:variant>
        <vt:i4>38</vt:i4>
      </vt:variant>
    </vt:vector>
  </HeadingPairs>
  <TitlesOfParts>
    <vt:vector size="46" baseType="lpstr">
      <vt:lpstr>Arial</vt:lpstr>
      <vt:lpstr>Arial Black</vt:lpstr>
      <vt:lpstr>Bebas Neue</vt:lpstr>
      <vt:lpstr>Calibri</vt:lpstr>
      <vt:lpstr>Constantia</vt:lpstr>
      <vt:lpstr>Roboto Bk</vt:lpstr>
      <vt:lpstr>Wingdings 2</vt:lpstr>
      <vt:lpstr>Akış</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TYT PUANI İLE MSÜ ve POLİS MESLEK  YÜKSEKOKULU ÖN BAŞVURULARI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ALAN YETERLİKİK TESTİ SÜRELERİ </vt:lpstr>
      <vt:lpstr>PowerPoint Sunusu</vt:lpstr>
      <vt:lpstr>PowerPoint Sunusu</vt:lpstr>
      <vt:lpstr>PowerPoint Sunusu</vt:lpstr>
      <vt:lpstr>PowerPoint Sunusu</vt:lpstr>
      <vt:lpstr>PowerPoint Sunusu</vt:lpstr>
      <vt:lpstr>ÖZEL YETENEKLE ÖĞRENCİ ALAN</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Arıf KOÇAK</dc:creator>
  <cp:lastModifiedBy>hp</cp:lastModifiedBy>
  <cp:revision>131</cp:revision>
  <dcterms:created xsi:type="dcterms:W3CDTF">2021-09-23T18:40:45Z</dcterms:created>
  <dcterms:modified xsi:type="dcterms:W3CDTF">2022-10-05T11:53:21Z</dcterms:modified>
</cp:coreProperties>
</file>